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4"/>
    <p:sldMasterId id="2147483813" r:id="rId5"/>
    <p:sldMasterId id="2147483823" r:id="rId6"/>
    <p:sldMasterId id="2147483830" r:id="rId7"/>
    <p:sldMasterId id="2147483838" r:id="rId8"/>
    <p:sldMasterId id="2147483852" r:id="rId9"/>
  </p:sldMasterIdLst>
  <p:notesMasterIdLst>
    <p:notesMasterId r:id="rId27"/>
  </p:notesMasterIdLst>
  <p:handoutMasterIdLst>
    <p:handoutMasterId r:id="rId28"/>
  </p:handoutMasterIdLst>
  <p:sldIdLst>
    <p:sldId id="257" r:id="rId10"/>
    <p:sldId id="626" r:id="rId11"/>
    <p:sldId id="785" r:id="rId12"/>
    <p:sldId id="655" r:id="rId13"/>
    <p:sldId id="788" r:id="rId14"/>
    <p:sldId id="343" r:id="rId15"/>
    <p:sldId id="771" r:id="rId16"/>
    <p:sldId id="692" r:id="rId17"/>
    <p:sldId id="772" r:id="rId18"/>
    <p:sldId id="638" r:id="rId19"/>
    <p:sldId id="747" r:id="rId20"/>
    <p:sldId id="773" r:id="rId21"/>
    <p:sldId id="760" r:id="rId22"/>
    <p:sldId id="789" r:id="rId23"/>
    <p:sldId id="794" r:id="rId24"/>
    <p:sldId id="795" r:id="rId25"/>
    <p:sldId id="764" r:id="rId26"/>
  </p:sldIdLst>
  <p:sldSz cx="12161838" cy="6858000"/>
  <p:notesSz cx="92964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92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waters126" initials="k" lastIdx="1" clrIdx="0"/>
  <p:cmAuthor id="2" name="Freeman, Cansu" initials="CF" lastIdx="2" clrIdx="1">
    <p:extLst>
      <p:ext uri="{19B8F6BF-5375-455C-9EA6-DF929625EA0E}">
        <p15:presenceInfo xmlns:p15="http://schemas.microsoft.com/office/powerpoint/2012/main" userId="Freeman, Cans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7B0"/>
    <a:srgbClr val="C00000"/>
    <a:srgbClr val="00508B"/>
    <a:srgbClr val="DE0000"/>
    <a:srgbClr val="FF6600"/>
    <a:srgbClr val="2A4F1D"/>
    <a:srgbClr val="002060"/>
    <a:srgbClr val="003090"/>
    <a:srgbClr val="3F762B"/>
    <a:srgbClr val="0967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7" autoAdjust="0"/>
    <p:restoredTop sz="62903" autoAdjust="0"/>
  </p:normalViewPr>
  <p:slideViewPr>
    <p:cSldViewPr snapToGrid="0">
      <p:cViewPr varScale="1">
        <p:scale>
          <a:sx n="76" d="100"/>
          <a:sy n="76" d="100"/>
        </p:scale>
        <p:origin x="1464" y="294"/>
      </p:cViewPr>
      <p:guideLst>
        <p:guide orient="horz" pos="2184"/>
        <p:guide pos="3831"/>
      </p:guideLst>
    </p:cSldViewPr>
  </p:slideViewPr>
  <p:outlineViewPr>
    <p:cViewPr>
      <p:scale>
        <a:sx n="33" d="100"/>
        <a:sy n="33" d="100"/>
      </p:scale>
      <p:origin x="0" y="-7992"/>
    </p:cViewPr>
  </p:outlin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119" d="100"/>
        <a:sy n="119" d="100"/>
      </p:scale>
      <p:origin x="0" y="-1884"/>
    </p:cViewPr>
  </p:sorterViewPr>
  <p:notesViewPr>
    <p:cSldViewPr snapToGrid="0">
      <p:cViewPr varScale="1">
        <p:scale>
          <a:sx n="92" d="100"/>
          <a:sy n="92" d="100"/>
        </p:scale>
        <p:origin x="1022" y="38"/>
      </p:cViewPr>
      <p:guideLst>
        <p:guide orient="horz" pos="2160"/>
        <p:guide pos="29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787019881699539E-2"/>
          <c:y val="0.11069405477496938"/>
          <c:w val="0.85135230536046713"/>
          <c:h val="0.797167398264826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Quarterly % Change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</c:spPr>
          <c:invertIfNegative val="0"/>
          <c:dPt>
            <c:idx val="3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51F8-4A15-8DC3-72E484B595E2}"/>
              </c:ext>
            </c:extLst>
          </c:dPt>
          <c:dPt>
            <c:idx val="4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958-4235-B2AB-05344A67DDE8}"/>
              </c:ext>
            </c:extLst>
          </c:dPt>
          <c:dPt>
            <c:idx val="4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C958-4235-B2AB-05344A67DDE8}"/>
              </c:ext>
            </c:extLst>
          </c:dPt>
          <c:dPt>
            <c:idx val="4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C958-4235-B2AB-05344A67DDE8}"/>
              </c:ext>
            </c:extLst>
          </c:dPt>
          <c:dPt>
            <c:idx val="4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C958-4235-B2AB-05344A67DDE8}"/>
              </c:ext>
            </c:extLst>
          </c:dPt>
          <c:dPt>
            <c:idx val="4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89D-0341-B390-D7C233E6CE7D}"/>
              </c:ext>
            </c:extLst>
          </c:dPt>
          <c:dPt>
            <c:idx val="4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89D-0341-B390-D7C233E6CE7D}"/>
              </c:ext>
            </c:extLst>
          </c:dPt>
          <c:dPt>
            <c:idx val="5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89D-0341-B390-D7C233E6CE7D}"/>
              </c:ext>
            </c:extLst>
          </c:dPt>
          <c:dPt>
            <c:idx val="5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189D-0341-B390-D7C233E6CE7D}"/>
              </c:ext>
            </c:extLst>
          </c:dPt>
          <c:cat>
            <c:strRef>
              <c:f>Sheet1!$A$2:$A$76</c:f>
              <c:strCache>
                <c:ptCount val="73"/>
                <c:pt idx="0">
                  <c:v>2007</c:v>
                </c:pt>
                <c:pt idx="4">
                  <c:v>2008</c:v>
                </c:pt>
                <c:pt idx="8">
                  <c:v>2009</c:v>
                </c:pt>
                <c:pt idx="12">
                  <c:v>2010</c:v>
                </c:pt>
                <c:pt idx="16">
                  <c:v>2011</c:v>
                </c:pt>
                <c:pt idx="20">
                  <c:v>2012</c:v>
                </c:pt>
                <c:pt idx="24">
                  <c:v>2013</c:v>
                </c:pt>
                <c:pt idx="28">
                  <c:v>2014</c:v>
                </c:pt>
                <c:pt idx="32">
                  <c:v>2015</c:v>
                </c:pt>
                <c:pt idx="36">
                  <c:v>2016</c:v>
                </c:pt>
                <c:pt idx="40">
                  <c:v>2017</c:v>
                </c:pt>
                <c:pt idx="44">
                  <c:v>2018</c:v>
                </c:pt>
                <c:pt idx="48">
                  <c:v>2019</c:v>
                </c:pt>
                <c:pt idx="52">
                  <c:v>2020</c:v>
                </c:pt>
                <c:pt idx="56">
                  <c:v>2021</c:v>
                </c:pt>
                <c:pt idx="60">
                  <c:v>2022</c:v>
                </c:pt>
                <c:pt idx="64">
                  <c:v>2023</c:v>
                </c:pt>
                <c:pt idx="68">
                  <c:v>2024</c:v>
                </c:pt>
                <c:pt idx="72">
                  <c:v>2025</c:v>
                </c:pt>
              </c:strCache>
            </c:strRef>
          </c:cat>
          <c:val>
            <c:numRef>
              <c:f>Sheet1!$B$2:$B$76</c:f>
              <c:numCache>
                <c:formatCode>General</c:formatCode>
                <c:ptCount val="75"/>
                <c:pt idx="0">
                  <c:v>1.2</c:v>
                </c:pt>
                <c:pt idx="1">
                  <c:v>2.5</c:v>
                </c:pt>
                <c:pt idx="2">
                  <c:v>2.2999999999999998</c:v>
                </c:pt>
                <c:pt idx="3">
                  <c:v>2.5</c:v>
                </c:pt>
                <c:pt idx="4">
                  <c:v>-1.7</c:v>
                </c:pt>
                <c:pt idx="5">
                  <c:v>2.4</c:v>
                </c:pt>
                <c:pt idx="6">
                  <c:v>-2.1</c:v>
                </c:pt>
                <c:pt idx="7">
                  <c:v>-8.5</c:v>
                </c:pt>
                <c:pt idx="8">
                  <c:v>-4.5</c:v>
                </c:pt>
                <c:pt idx="9">
                  <c:v>-0.7</c:v>
                </c:pt>
                <c:pt idx="10">
                  <c:v>1.4</c:v>
                </c:pt>
                <c:pt idx="11">
                  <c:v>4.4000000000000004</c:v>
                </c:pt>
                <c:pt idx="12">
                  <c:v>1.9</c:v>
                </c:pt>
                <c:pt idx="13">
                  <c:v>3.9</c:v>
                </c:pt>
                <c:pt idx="14">
                  <c:v>3.1</c:v>
                </c:pt>
                <c:pt idx="15">
                  <c:v>2.1</c:v>
                </c:pt>
                <c:pt idx="16">
                  <c:v>-0.9</c:v>
                </c:pt>
                <c:pt idx="17">
                  <c:v>2.7</c:v>
                </c:pt>
                <c:pt idx="18">
                  <c:v>-0.1</c:v>
                </c:pt>
                <c:pt idx="19">
                  <c:v>4.5999999999999996</c:v>
                </c:pt>
                <c:pt idx="20">
                  <c:v>3.4</c:v>
                </c:pt>
                <c:pt idx="21">
                  <c:v>1.8</c:v>
                </c:pt>
                <c:pt idx="22">
                  <c:v>0.6</c:v>
                </c:pt>
                <c:pt idx="23">
                  <c:v>0.5</c:v>
                </c:pt>
                <c:pt idx="24">
                  <c:v>4</c:v>
                </c:pt>
                <c:pt idx="25">
                  <c:v>1.1000000000000001</c:v>
                </c:pt>
                <c:pt idx="26">
                  <c:v>3.5</c:v>
                </c:pt>
                <c:pt idx="27">
                  <c:v>3.5</c:v>
                </c:pt>
                <c:pt idx="28">
                  <c:v>-1.4</c:v>
                </c:pt>
                <c:pt idx="29">
                  <c:v>5.3</c:v>
                </c:pt>
                <c:pt idx="30">
                  <c:v>5</c:v>
                </c:pt>
                <c:pt idx="31">
                  <c:v>2</c:v>
                </c:pt>
                <c:pt idx="32">
                  <c:v>3.6</c:v>
                </c:pt>
                <c:pt idx="33">
                  <c:v>2.5</c:v>
                </c:pt>
                <c:pt idx="34">
                  <c:v>1.6</c:v>
                </c:pt>
                <c:pt idx="35">
                  <c:v>0.7</c:v>
                </c:pt>
                <c:pt idx="36">
                  <c:v>2.2999999999999998</c:v>
                </c:pt>
                <c:pt idx="37">
                  <c:v>1.3</c:v>
                </c:pt>
                <c:pt idx="38">
                  <c:v>2.9</c:v>
                </c:pt>
                <c:pt idx="39">
                  <c:v>2.2000000000000002</c:v>
                </c:pt>
                <c:pt idx="40">
                  <c:v>2</c:v>
                </c:pt>
                <c:pt idx="41">
                  <c:v>2.2999999999999998</c:v>
                </c:pt>
                <c:pt idx="42">
                  <c:v>3.2</c:v>
                </c:pt>
                <c:pt idx="43">
                  <c:v>4.5999999999999996</c:v>
                </c:pt>
                <c:pt idx="44">
                  <c:v>3.3</c:v>
                </c:pt>
                <c:pt idx="45">
                  <c:v>2.1</c:v>
                </c:pt>
                <c:pt idx="46">
                  <c:v>2.5</c:v>
                </c:pt>
                <c:pt idx="47">
                  <c:v>0.6</c:v>
                </c:pt>
                <c:pt idx="48">
                  <c:v>2.5</c:v>
                </c:pt>
                <c:pt idx="49">
                  <c:v>3.4</c:v>
                </c:pt>
                <c:pt idx="50">
                  <c:v>4.8</c:v>
                </c:pt>
                <c:pt idx="51">
                  <c:v>2.8</c:v>
                </c:pt>
                <c:pt idx="52">
                  <c:v>-5.2</c:v>
                </c:pt>
                <c:pt idx="53">
                  <c:v>-28</c:v>
                </c:pt>
                <c:pt idx="54">
                  <c:v>34.9</c:v>
                </c:pt>
                <c:pt idx="55">
                  <c:v>4.5999999999999996</c:v>
                </c:pt>
                <c:pt idx="56">
                  <c:v>5.7</c:v>
                </c:pt>
                <c:pt idx="57">
                  <c:v>7</c:v>
                </c:pt>
                <c:pt idx="58">
                  <c:v>3.3</c:v>
                </c:pt>
                <c:pt idx="59">
                  <c:v>7</c:v>
                </c:pt>
                <c:pt idx="60">
                  <c:v>-1</c:v>
                </c:pt>
                <c:pt idx="61">
                  <c:v>0.6</c:v>
                </c:pt>
                <c:pt idx="62">
                  <c:v>2.9</c:v>
                </c:pt>
                <c:pt idx="63">
                  <c:v>2.8</c:v>
                </c:pt>
                <c:pt idx="64">
                  <c:v>2.9</c:v>
                </c:pt>
                <c:pt idx="65">
                  <c:v>2.5</c:v>
                </c:pt>
                <c:pt idx="66">
                  <c:v>4.7</c:v>
                </c:pt>
                <c:pt idx="67">
                  <c:v>3.4</c:v>
                </c:pt>
                <c:pt idx="68">
                  <c:v>0.8</c:v>
                </c:pt>
                <c:pt idx="69">
                  <c:v>3.6</c:v>
                </c:pt>
                <c:pt idx="70">
                  <c:v>3.3</c:v>
                </c:pt>
                <c:pt idx="71">
                  <c:v>1.9</c:v>
                </c:pt>
                <c:pt idx="72">
                  <c:v>-0.6</c:v>
                </c:pt>
                <c:pt idx="73">
                  <c:v>3.8</c:v>
                </c:pt>
                <c:pt idx="74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51F8-4A15-8DC3-72E484B595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5253632"/>
        <c:axId val="7525516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Real GDP (Billions)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cat>
            <c:strRef>
              <c:f>Sheet1!$A$2:$A$76</c:f>
              <c:strCache>
                <c:ptCount val="73"/>
                <c:pt idx="0">
                  <c:v>2007</c:v>
                </c:pt>
                <c:pt idx="4">
                  <c:v>2008</c:v>
                </c:pt>
                <c:pt idx="8">
                  <c:v>2009</c:v>
                </c:pt>
                <c:pt idx="12">
                  <c:v>2010</c:v>
                </c:pt>
                <c:pt idx="16">
                  <c:v>2011</c:v>
                </c:pt>
                <c:pt idx="20">
                  <c:v>2012</c:v>
                </c:pt>
                <c:pt idx="24">
                  <c:v>2013</c:v>
                </c:pt>
                <c:pt idx="28">
                  <c:v>2014</c:v>
                </c:pt>
                <c:pt idx="32">
                  <c:v>2015</c:v>
                </c:pt>
                <c:pt idx="36">
                  <c:v>2016</c:v>
                </c:pt>
                <c:pt idx="40">
                  <c:v>2017</c:v>
                </c:pt>
                <c:pt idx="44">
                  <c:v>2018</c:v>
                </c:pt>
                <c:pt idx="48">
                  <c:v>2019</c:v>
                </c:pt>
                <c:pt idx="52">
                  <c:v>2020</c:v>
                </c:pt>
                <c:pt idx="56">
                  <c:v>2021</c:v>
                </c:pt>
                <c:pt idx="60">
                  <c:v>2022</c:v>
                </c:pt>
                <c:pt idx="64">
                  <c:v>2023</c:v>
                </c:pt>
                <c:pt idx="68">
                  <c:v>2024</c:v>
                </c:pt>
                <c:pt idx="72">
                  <c:v>2025</c:v>
                </c:pt>
              </c:strCache>
            </c:strRef>
          </c:cat>
          <c:val>
            <c:numRef>
              <c:f>Sheet1!$C$2:$C$76</c:f>
              <c:numCache>
                <c:formatCode>General</c:formatCode>
                <c:ptCount val="75"/>
                <c:pt idx="0">
                  <c:v>16611.689999999999</c:v>
                </c:pt>
                <c:pt idx="1">
                  <c:v>16713.313999999998</c:v>
                </c:pt>
                <c:pt idx="2">
                  <c:v>16809.587</c:v>
                </c:pt>
                <c:pt idx="3">
                  <c:v>16915.190999999999</c:v>
                </c:pt>
                <c:pt idx="4">
                  <c:v>16843.003000000001</c:v>
                </c:pt>
                <c:pt idx="5">
                  <c:v>16943.291000000001</c:v>
                </c:pt>
                <c:pt idx="6">
                  <c:v>16854.294999999998</c:v>
                </c:pt>
                <c:pt idx="7">
                  <c:v>16485.349999999999</c:v>
                </c:pt>
                <c:pt idx="8">
                  <c:v>16298.262000000001</c:v>
                </c:pt>
                <c:pt idx="9">
                  <c:v>16269.145</c:v>
                </c:pt>
                <c:pt idx="10">
                  <c:v>16326.281000000001</c:v>
                </c:pt>
                <c:pt idx="11">
                  <c:v>16502.754000000001</c:v>
                </c:pt>
                <c:pt idx="12">
                  <c:v>16582.71</c:v>
                </c:pt>
                <c:pt idx="13">
                  <c:v>16743.162</c:v>
                </c:pt>
                <c:pt idx="14">
                  <c:v>16872.266</c:v>
                </c:pt>
                <c:pt idx="15">
                  <c:v>16960.864000000001</c:v>
                </c:pt>
                <c:pt idx="16">
                  <c:v>16920.632000000001</c:v>
                </c:pt>
                <c:pt idx="17">
                  <c:v>17035.114000000001</c:v>
                </c:pt>
                <c:pt idx="18">
                  <c:v>17031.312999999998</c:v>
                </c:pt>
                <c:pt idx="19">
                  <c:v>17222.582999999999</c:v>
                </c:pt>
                <c:pt idx="20">
                  <c:v>17367.009999999998</c:v>
                </c:pt>
                <c:pt idx="21">
                  <c:v>17444.525000000001</c:v>
                </c:pt>
                <c:pt idx="22">
                  <c:v>17469.650000000001</c:v>
                </c:pt>
                <c:pt idx="23">
                  <c:v>17489.851999999999</c:v>
                </c:pt>
                <c:pt idx="24">
                  <c:v>17662.400000000001</c:v>
                </c:pt>
                <c:pt idx="25">
                  <c:v>17709.670999999998</c:v>
                </c:pt>
                <c:pt idx="26">
                  <c:v>17860.45</c:v>
                </c:pt>
                <c:pt idx="27">
                  <c:v>18016.147000000001</c:v>
                </c:pt>
                <c:pt idx="28">
                  <c:v>17953.973999999998</c:v>
                </c:pt>
                <c:pt idx="29">
                  <c:v>18185.911</c:v>
                </c:pt>
                <c:pt idx="30">
                  <c:v>18406.940999999999</c:v>
                </c:pt>
                <c:pt idx="31">
                  <c:v>18500.030999999999</c:v>
                </c:pt>
                <c:pt idx="32">
                  <c:v>18666.620999999999</c:v>
                </c:pt>
                <c:pt idx="33">
                  <c:v>18782.242999999999</c:v>
                </c:pt>
                <c:pt idx="34">
                  <c:v>18857.418000000001</c:v>
                </c:pt>
                <c:pt idx="35">
                  <c:v>18892.205999999998</c:v>
                </c:pt>
                <c:pt idx="36">
                  <c:v>19001.689999999999</c:v>
                </c:pt>
                <c:pt idx="37">
                  <c:v>19062.708999999999</c:v>
                </c:pt>
                <c:pt idx="38">
                  <c:v>19197.937999999998</c:v>
                </c:pt>
                <c:pt idx="39">
                  <c:v>19304.351999999999</c:v>
                </c:pt>
                <c:pt idx="40">
                  <c:v>19398.343000000001</c:v>
                </c:pt>
                <c:pt idx="41">
                  <c:v>19506.949000000001</c:v>
                </c:pt>
                <c:pt idx="42">
                  <c:v>19660.766</c:v>
                </c:pt>
                <c:pt idx="43">
                  <c:v>19882.351999999999</c:v>
                </c:pt>
                <c:pt idx="44">
                  <c:v>20044.077000000001</c:v>
                </c:pt>
                <c:pt idx="45">
                  <c:v>20150.475999999999</c:v>
                </c:pt>
                <c:pt idx="46">
                  <c:v>20276.153999999999</c:v>
                </c:pt>
                <c:pt idx="47">
                  <c:v>20304.874</c:v>
                </c:pt>
                <c:pt idx="48">
                  <c:v>20431.641</c:v>
                </c:pt>
                <c:pt idx="49">
                  <c:v>20602.275000000001</c:v>
                </c:pt>
                <c:pt idx="50">
                  <c:v>20843.322</c:v>
                </c:pt>
                <c:pt idx="51">
                  <c:v>20985.448</c:v>
                </c:pt>
                <c:pt idx="52">
                  <c:v>20709.212</c:v>
                </c:pt>
                <c:pt idx="53">
                  <c:v>19077.991999999998</c:v>
                </c:pt>
                <c:pt idx="54">
                  <c:v>20558.879000000001</c:v>
                </c:pt>
                <c:pt idx="55">
                  <c:v>20791.917000000001</c:v>
                </c:pt>
                <c:pt idx="56">
                  <c:v>21082.133999999998</c:v>
                </c:pt>
                <c:pt idx="57">
                  <c:v>21440.929</c:v>
                </c:pt>
                <c:pt idx="58">
                  <c:v>21617.828000000001</c:v>
                </c:pt>
                <c:pt idx="59">
                  <c:v>21988.737000000001</c:v>
                </c:pt>
                <c:pt idx="60">
                  <c:v>21932.71</c:v>
                </c:pt>
                <c:pt idx="61">
                  <c:v>21967.044999999998</c:v>
                </c:pt>
                <c:pt idx="62">
                  <c:v>22125.625</c:v>
                </c:pt>
                <c:pt idx="63">
                  <c:v>22278.345000000001</c:v>
                </c:pt>
                <c:pt idx="64">
                  <c:v>22439.607</c:v>
                </c:pt>
                <c:pt idx="65">
                  <c:v>22580.499</c:v>
                </c:pt>
                <c:pt idx="66">
                  <c:v>22840.989000000001</c:v>
                </c:pt>
                <c:pt idx="67">
                  <c:v>23033.78</c:v>
                </c:pt>
                <c:pt idx="68">
                  <c:v>23082.118999999999</c:v>
                </c:pt>
                <c:pt idx="69">
                  <c:v>23286.508000000002</c:v>
                </c:pt>
                <c:pt idx="70">
                  <c:v>23478.57</c:v>
                </c:pt>
                <c:pt idx="71">
                  <c:v>23586.542000000001</c:v>
                </c:pt>
                <c:pt idx="72">
                  <c:v>23548.21</c:v>
                </c:pt>
                <c:pt idx="73" formatCode="#,##0.00">
                  <c:v>23771</c:v>
                </c:pt>
                <c:pt idx="74" formatCode="#,##0.00">
                  <c:v>24025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30A1-4B10-8A6B-17EAF45FF5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266688"/>
        <c:axId val="75265152"/>
      </c:lineChart>
      <c:catAx>
        <c:axId val="75253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crossAx val="75255168"/>
        <c:crosses val="autoZero"/>
        <c:auto val="1"/>
        <c:lblAlgn val="ctr"/>
        <c:lblOffset val="100"/>
        <c:noMultiLvlLbl val="0"/>
      </c:catAx>
      <c:valAx>
        <c:axId val="752551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pPr>
            <a:endParaRPr lang="en-US"/>
          </a:p>
        </c:txPr>
        <c:crossAx val="75253632"/>
        <c:crosses val="autoZero"/>
        <c:crossBetween val="between"/>
      </c:valAx>
      <c:valAx>
        <c:axId val="75265152"/>
        <c:scaling>
          <c:orientation val="minMax"/>
          <c:min val="14000"/>
        </c:scaling>
        <c:delete val="0"/>
        <c:axPos val="l"/>
        <c:numFmt formatCode="&quot;$&quot;#,##0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pPr>
            <a:endParaRPr lang="en-US"/>
          </a:p>
        </c:txPr>
        <c:crossAx val="75266688"/>
        <c:crossesAt val="1"/>
        <c:crossBetween val="between"/>
      </c:valAx>
      <c:catAx>
        <c:axId val="75266688"/>
        <c:scaling>
          <c:orientation val="minMax"/>
        </c:scaling>
        <c:delete val="0"/>
        <c:axPos val="b"/>
        <c:majorGridlines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pPr>
            <a:endParaRPr lang="en-US"/>
          </a:p>
        </c:txPr>
        <c:crossAx val="75265152"/>
        <c:crosses val="autoZero"/>
        <c:auto val="1"/>
        <c:lblAlgn val="ctr"/>
        <c:lblOffset val="100"/>
        <c:tickMarkSkip val="4"/>
        <c:noMultiLvlLbl val="0"/>
      </c:catAx>
      <c:spPr>
        <a:solidFill>
          <a:schemeClr val="bg1">
            <a:lumMod val="95000"/>
          </a:schemeClr>
        </a:solidFill>
      </c:spPr>
    </c:plotArea>
    <c:legend>
      <c:legendPos val="t"/>
      <c:overlay val="0"/>
      <c:txPr>
        <a:bodyPr/>
        <a:lstStyle/>
        <a:p>
          <a:pPr>
            <a:defRPr>
              <a:latin typeface="Cambria" panose="02040503050406030204" pitchFamily="18" charset="0"/>
              <a:ea typeface="Cambria" panose="02040503050406030204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925398737082541E-2"/>
          <c:y val="3.9644027346577099E-2"/>
          <c:w val="0.91426565068609644"/>
          <c:h val="0.86277109202660673"/>
        </c:manualLayout>
      </c:layout>
      <c:lineChart>
        <c:grouping val="standard"/>
        <c:varyColors val="0"/>
        <c:ser>
          <c:idx val="0"/>
          <c:order val="0"/>
          <c:tx>
            <c:strRef>
              <c:f>'unemployment rates'!$B$1</c:f>
              <c:strCache>
                <c:ptCount val="1"/>
                <c:pt idx="0">
                  <c:v>US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'unemployment rates'!$A$2:$A$204</c:f>
              <c:numCache>
                <c:formatCode>[$-409]mmm\-yy;@</c:formatCode>
                <c:ptCount val="203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40492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40604</c:v>
                </c:pt>
                <c:pt idx="27">
                  <c:v>40634</c:v>
                </c:pt>
                <c:pt idx="28">
                  <c:v>40665</c:v>
                </c:pt>
                <c:pt idx="29">
                  <c:v>40697</c:v>
                </c:pt>
                <c:pt idx="30">
                  <c:v>40728</c:v>
                </c:pt>
                <c:pt idx="31">
                  <c:v>40766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40910</c:v>
                </c:pt>
                <c:pt idx="37">
                  <c:v>40942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41346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  <c:pt idx="57">
                  <c:v>41548</c:v>
                </c:pt>
                <c:pt idx="58">
                  <c:v>41579</c:v>
                </c:pt>
                <c:pt idx="59">
                  <c:v>41609</c:v>
                </c:pt>
                <c:pt idx="60">
                  <c:v>41640</c:v>
                </c:pt>
                <c:pt idx="61">
                  <c:v>41671</c:v>
                </c:pt>
                <c:pt idx="62">
                  <c:v>41699</c:v>
                </c:pt>
                <c:pt idx="63">
                  <c:v>41730</c:v>
                </c:pt>
                <c:pt idx="64">
                  <c:v>41760</c:v>
                </c:pt>
                <c:pt idx="65">
                  <c:v>41791</c:v>
                </c:pt>
                <c:pt idx="66">
                  <c:v>41821</c:v>
                </c:pt>
                <c:pt idx="67">
                  <c:v>41852</c:v>
                </c:pt>
                <c:pt idx="68">
                  <c:v>41883</c:v>
                </c:pt>
                <c:pt idx="69">
                  <c:v>41913</c:v>
                </c:pt>
                <c:pt idx="70">
                  <c:v>41944</c:v>
                </c:pt>
                <c:pt idx="71">
                  <c:v>41974</c:v>
                </c:pt>
                <c:pt idx="72">
                  <c:v>42005</c:v>
                </c:pt>
                <c:pt idx="73">
                  <c:v>42036</c:v>
                </c:pt>
                <c:pt idx="74">
                  <c:v>42064</c:v>
                </c:pt>
                <c:pt idx="75">
                  <c:v>42095</c:v>
                </c:pt>
                <c:pt idx="76">
                  <c:v>42125</c:v>
                </c:pt>
                <c:pt idx="77">
                  <c:v>42156</c:v>
                </c:pt>
                <c:pt idx="78">
                  <c:v>42186</c:v>
                </c:pt>
                <c:pt idx="79">
                  <c:v>42217</c:v>
                </c:pt>
                <c:pt idx="80">
                  <c:v>42248</c:v>
                </c:pt>
                <c:pt idx="81">
                  <c:v>42278</c:v>
                </c:pt>
                <c:pt idx="82">
                  <c:v>42309</c:v>
                </c:pt>
                <c:pt idx="83">
                  <c:v>42339</c:v>
                </c:pt>
                <c:pt idx="84">
                  <c:v>42370</c:v>
                </c:pt>
                <c:pt idx="85">
                  <c:v>42401</c:v>
                </c:pt>
                <c:pt idx="86">
                  <c:v>42430</c:v>
                </c:pt>
                <c:pt idx="87">
                  <c:v>42461</c:v>
                </c:pt>
                <c:pt idx="88">
                  <c:v>42491</c:v>
                </c:pt>
                <c:pt idx="89">
                  <c:v>42522</c:v>
                </c:pt>
                <c:pt idx="90">
                  <c:v>42552</c:v>
                </c:pt>
                <c:pt idx="91">
                  <c:v>42583</c:v>
                </c:pt>
                <c:pt idx="92">
                  <c:v>42614</c:v>
                </c:pt>
                <c:pt idx="93">
                  <c:v>42644</c:v>
                </c:pt>
                <c:pt idx="94">
                  <c:v>42675</c:v>
                </c:pt>
                <c:pt idx="95">
                  <c:v>42705</c:v>
                </c:pt>
                <c:pt idx="96">
                  <c:v>42736</c:v>
                </c:pt>
                <c:pt idx="97">
                  <c:v>42767</c:v>
                </c:pt>
                <c:pt idx="98">
                  <c:v>42795</c:v>
                </c:pt>
                <c:pt idx="99">
                  <c:v>42826</c:v>
                </c:pt>
                <c:pt idx="100">
                  <c:v>42856</c:v>
                </c:pt>
                <c:pt idx="101">
                  <c:v>42887</c:v>
                </c:pt>
                <c:pt idx="102">
                  <c:v>42917</c:v>
                </c:pt>
                <c:pt idx="103">
                  <c:v>42948</c:v>
                </c:pt>
                <c:pt idx="104">
                  <c:v>42979</c:v>
                </c:pt>
                <c:pt idx="105">
                  <c:v>43009</c:v>
                </c:pt>
                <c:pt idx="106">
                  <c:v>43040</c:v>
                </c:pt>
                <c:pt idx="107">
                  <c:v>43070</c:v>
                </c:pt>
                <c:pt idx="108">
                  <c:v>43101</c:v>
                </c:pt>
                <c:pt idx="109">
                  <c:v>43132</c:v>
                </c:pt>
                <c:pt idx="110">
                  <c:v>43160</c:v>
                </c:pt>
                <c:pt idx="111">
                  <c:v>43191</c:v>
                </c:pt>
                <c:pt idx="112">
                  <c:v>43221</c:v>
                </c:pt>
                <c:pt idx="113">
                  <c:v>43252</c:v>
                </c:pt>
                <c:pt idx="114">
                  <c:v>43282</c:v>
                </c:pt>
                <c:pt idx="115">
                  <c:v>43313</c:v>
                </c:pt>
                <c:pt idx="116">
                  <c:v>43344</c:v>
                </c:pt>
                <c:pt idx="117">
                  <c:v>43374</c:v>
                </c:pt>
                <c:pt idx="118">
                  <c:v>43405</c:v>
                </c:pt>
                <c:pt idx="119">
                  <c:v>43435</c:v>
                </c:pt>
                <c:pt idx="120">
                  <c:v>43466</c:v>
                </c:pt>
                <c:pt idx="121">
                  <c:v>43515</c:v>
                </c:pt>
                <c:pt idx="122">
                  <c:v>43543</c:v>
                </c:pt>
                <c:pt idx="123">
                  <c:v>43556</c:v>
                </c:pt>
                <c:pt idx="124">
                  <c:v>43586</c:v>
                </c:pt>
                <c:pt idx="125">
                  <c:v>43617</c:v>
                </c:pt>
                <c:pt idx="126">
                  <c:v>43647</c:v>
                </c:pt>
                <c:pt idx="127">
                  <c:v>43678</c:v>
                </c:pt>
                <c:pt idx="128">
                  <c:v>43709</c:v>
                </c:pt>
                <c:pt idx="129">
                  <c:v>43739</c:v>
                </c:pt>
                <c:pt idx="130">
                  <c:v>43770</c:v>
                </c:pt>
                <c:pt idx="131">
                  <c:v>43800</c:v>
                </c:pt>
                <c:pt idx="132">
                  <c:v>43831</c:v>
                </c:pt>
                <c:pt idx="133">
                  <c:v>43862</c:v>
                </c:pt>
                <c:pt idx="134">
                  <c:v>43891</c:v>
                </c:pt>
                <c:pt idx="135">
                  <c:v>43922</c:v>
                </c:pt>
                <c:pt idx="136">
                  <c:v>43952</c:v>
                </c:pt>
                <c:pt idx="137">
                  <c:v>43983</c:v>
                </c:pt>
                <c:pt idx="138">
                  <c:v>44013</c:v>
                </c:pt>
                <c:pt idx="139">
                  <c:v>44044</c:v>
                </c:pt>
                <c:pt idx="140">
                  <c:v>44075</c:v>
                </c:pt>
                <c:pt idx="141">
                  <c:v>44105</c:v>
                </c:pt>
                <c:pt idx="142">
                  <c:v>44136</c:v>
                </c:pt>
                <c:pt idx="143">
                  <c:v>44166</c:v>
                </c:pt>
                <c:pt idx="144">
                  <c:v>44197</c:v>
                </c:pt>
                <c:pt idx="145">
                  <c:v>44228</c:v>
                </c:pt>
                <c:pt idx="146">
                  <c:v>44256</c:v>
                </c:pt>
                <c:pt idx="147">
                  <c:v>44287</c:v>
                </c:pt>
                <c:pt idx="148">
                  <c:v>44317</c:v>
                </c:pt>
                <c:pt idx="149">
                  <c:v>44348</c:v>
                </c:pt>
                <c:pt idx="150">
                  <c:v>44398</c:v>
                </c:pt>
                <c:pt idx="151">
                  <c:v>44417</c:v>
                </c:pt>
                <c:pt idx="152">
                  <c:v>44468</c:v>
                </c:pt>
                <c:pt idx="153">
                  <c:v>44470</c:v>
                </c:pt>
                <c:pt idx="154">
                  <c:v>44501</c:v>
                </c:pt>
                <c:pt idx="155">
                  <c:v>44531</c:v>
                </c:pt>
                <c:pt idx="156">
                  <c:v>44562</c:v>
                </c:pt>
                <c:pt idx="157">
                  <c:v>44593</c:v>
                </c:pt>
                <c:pt idx="158">
                  <c:v>44621</c:v>
                </c:pt>
                <c:pt idx="159">
                  <c:v>44673</c:v>
                </c:pt>
                <c:pt idx="160">
                  <c:v>44682</c:v>
                </c:pt>
                <c:pt idx="161">
                  <c:v>44713</c:v>
                </c:pt>
                <c:pt idx="162">
                  <c:v>44743</c:v>
                </c:pt>
                <c:pt idx="163">
                  <c:v>44774</c:v>
                </c:pt>
                <c:pt idx="164">
                  <c:v>44805</c:v>
                </c:pt>
                <c:pt idx="165">
                  <c:v>44835</c:v>
                </c:pt>
                <c:pt idx="166">
                  <c:v>44866</c:v>
                </c:pt>
                <c:pt idx="167">
                  <c:v>44896</c:v>
                </c:pt>
                <c:pt idx="168">
                  <c:v>44927</c:v>
                </c:pt>
                <c:pt idx="169">
                  <c:v>44958</c:v>
                </c:pt>
                <c:pt idx="170">
                  <c:v>45008</c:v>
                </c:pt>
                <c:pt idx="171">
                  <c:v>45039</c:v>
                </c:pt>
                <c:pt idx="172">
                  <c:v>45069</c:v>
                </c:pt>
                <c:pt idx="173">
                  <c:v>45078</c:v>
                </c:pt>
                <c:pt idx="174">
                  <c:v>45108</c:v>
                </c:pt>
                <c:pt idx="175">
                  <c:v>45140</c:v>
                </c:pt>
                <c:pt idx="176">
                  <c:v>45170</c:v>
                </c:pt>
                <c:pt idx="177">
                  <c:v>45200</c:v>
                </c:pt>
                <c:pt idx="178">
                  <c:v>45231</c:v>
                </c:pt>
                <c:pt idx="179">
                  <c:v>45261</c:v>
                </c:pt>
                <c:pt idx="180">
                  <c:v>45292</c:v>
                </c:pt>
                <c:pt idx="181">
                  <c:v>45323</c:v>
                </c:pt>
                <c:pt idx="182">
                  <c:v>45352</c:v>
                </c:pt>
                <c:pt idx="183">
                  <c:v>45383</c:v>
                </c:pt>
                <c:pt idx="184">
                  <c:v>45413</c:v>
                </c:pt>
                <c:pt idx="185">
                  <c:v>45444</c:v>
                </c:pt>
                <c:pt idx="186">
                  <c:v>45474</c:v>
                </c:pt>
                <c:pt idx="187">
                  <c:v>45505</c:v>
                </c:pt>
                <c:pt idx="188">
                  <c:v>45536</c:v>
                </c:pt>
                <c:pt idx="189">
                  <c:v>45566</c:v>
                </c:pt>
                <c:pt idx="190">
                  <c:v>45597</c:v>
                </c:pt>
                <c:pt idx="191">
                  <c:v>45627</c:v>
                </c:pt>
                <c:pt idx="192">
                  <c:v>45658</c:v>
                </c:pt>
                <c:pt idx="193">
                  <c:v>45689</c:v>
                </c:pt>
                <c:pt idx="194">
                  <c:v>45717</c:v>
                </c:pt>
                <c:pt idx="195">
                  <c:v>45748</c:v>
                </c:pt>
                <c:pt idx="196">
                  <c:v>45778</c:v>
                </c:pt>
                <c:pt idx="197">
                  <c:v>45809</c:v>
                </c:pt>
                <c:pt idx="198">
                  <c:v>45839</c:v>
                </c:pt>
                <c:pt idx="199">
                  <c:v>45870</c:v>
                </c:pt>
                <c:pt idx="200">
                  <c:v>45901</c:v>
                </c:pt>
              </c:numCache>
            </c:numRef>
          </c:cat>
          <c:val>
            <c:numRef>
              <c:f>'unemployment rates'!$B$2:$B$204</c:f>
              <c:numCache>
                <c:formatCode>0.0</c:formatCode>
                <c:ptCount val="203"/>
                <c:pt idx="0">
                  <c:v>7.8</c:v>
                </c:pt>
                <c:pt idx="1">
                  <c:v>8.3000000000000007</c:v>
                </c:pt>
                <c:pt idx="2">
                  <c:v>8.6999999999999993</c:v>
                </c:pt>
                <c:pt idx="3">
                  <c:v>9</c:v>
                </c:pt>
                <c:pt idx="4">
                  <c:v>9.4</c:v>
                </c:pt>
                <c:pt idx="5">
                  <c:v>9.5</c:v>
                </c:pt>
                <c:pt idx="6">
                  <c:v>9.5</c:v>
                </c:pt>
                <c:pt idx="7">
                  <c:v>9.6</c:v>
                </c:pt>
                <c:pt idx="8">
                  <c:v>9.8000000000000007</c:v>
                </c:pt>
                <c:pt idx="9">
                  <c:v>10</c:v>
                </c:pt>
                <c:pt idx="10">
                  <c:v>9.9</c:v>
                </c:pt>
                <c:pt idx="11">
                  <c:v>9.9</c:v>
                </c:pt>
                <c:pt idx="12">
                  <c:v>9.8000000000000007</c:v>
                </c:pt>
                <c:pt idx="13">
                  <c:v>9.8000000000000007</c:v>
                </c:pt>
                <c:pt idx="14">
                  <c:v>9.9</c:v>
                </c:pt>
                <c:pt idx="15">
                  <c:v>9.9</c:v>
                </c:pt>
                <c:pt idx="16">
                  <c:v>9.6</c:v>
                </c:pt>
                <c:pt idx="17">
                  <c:v>9.4</c:v>
                </c:pt>
                <c:pt idx="18">
                  <c:v>9.4</c:v>
                </c:pt>
                <c:pt idx="19">
                  <c:v>9.5</c:v>
                </c:pt>
                <c:pt idx="20">
                  <c:v>9.5</c:v>
                </c:pt>
                <c:pt idx="21">
                  <c:v>9.4</c:v>
                </c:pt>
                <c:pt idx="22">
                  <c:v>9.8000000000000007</c:v>
                </c:pt>
                <c:pt idx="23">
                  <c:v>9.3000000000000007</c:v>
                </c:pt>
                <c:pt idx="24">
                  <c:v>9.1</c:v>
                </c:pt>
                <c:pt idx="25">
                  <c:v>9</c:v>
                </c:pt>
                <c:pt idx="26">
                  <c:v>9</c:v>
                </c:pt>
                <c:pt idx="27">
                  <c:v>9.1</c:v>
                </c:pt>
                <c:pt idx="28">
                  <c:v>9</c:v>
                </c:pt>
                <c:pt idx="29">
                  <c:v>9.1</c:v>
                </c:pt>
                <c:pt idx="30">
                  <c:v>9</c:v>
                </c:pt>
                <c:pt idx="31">
                  <c:v>9</c:v>
                </c:pt>
                <c:pt idx="32">
                  <c:v>9</c:v>
                </c:pt>
                <c:pt idx="33">
                  <c:v>8.8000000000000007</c:v>
                </c:pt>
                <c:pt idx="34">
                  <c:v>8.6</c:v>
                </c:pt>
                <c:pt idx="35">
                  <c:v>8.5</c:v>
                </c:pt>
                <c:pt idx="36">
                  <c:v>8.3000000000000007</c:v>
                </c:pt>
                <c:pt idx="37">
                  <c:v>8.3000000000000007</c:v>
                </c:pt>
                <c:pt idx="38">
                  <c:v>8.1999999999999993</c:v>
                </c:pt>
                <c:pt idx="39">
                  <c:v>8.1999999999999993</c:v>
                </c:pt>
                <c:pt idx="40">
                  <c:v>8.1999999999999993</c:v>
                </c:pt>
                <c:pt idx="41">
                  <c:v>8.1999999999999993</c:v>
                </c:pt>
                <c:pt idx="42">
                  <c:v>8.1999999999999993</c:v>
                </c:pt>
                <c:pt idx="43">
                  <c:v>8.1</c:v>
                </c:pt>
                <c:pt idx="44">
                  <c:v>7.8</c:v>
                </c:pt>
                <c:pt idx="45">
                  <c:v>7.8</c:v>
                </c:pt>
                <c:pt idx="46">
                  <c:v>7.7</c:v>
                </c:pt>
                <c:pt idx="47">
                  <c:v>7.9</c:v>
                </c:pt>
                <c:pt idx="48">
                  <c:v>8</c:v>
                </c:pt>
                <c:pt idx="49">
                  <c:v>7.7</c:v>
                </c:pt>
                <c:pt idx="50">
                  <c:v>7.5</c:v>
                </c:pt>
                <c:pt idx="51">
                  <c:v>7.6</c:v>
                </c:pt>
                <c:pt idx="52">
                  <c:v>7.5</c:v>
                </c:pt>
                <c:pt idx="53">
                  <c:v>7.5</c:v>
                </c:pt>
                <c:pt idx="54">
                  <c:v>7.3</c:v>
                </c:pt>
                <c:pt idx="55">
                  <c:v>7.2</c:v>
                </c:pt>
                <c:pt idx="56">
                  <c:v>7.2</c:v>
                </c:pt>
                <c:pt idx="57">
                  <c:v>7.2</c:v>
                </c:pt>
                <c:pt idx="58">
                  <c:v>6.9</c:v>
                </c:pt>
                <c:pt idx="59">
                  <c:v>6.7</c:v>
                </c:pt>
                <c:pt idx="60">
                  <c:v>6.6</c:v>
                </c:pt>
                <c:pt idx="61">
                  <c:v>6.7</c:v>
                </c:pt>
                <c:pt idx="62">
                  <c:v>6.7</c:v>
                </c:pt>
                <c:pt idx="63">
                  <c:v>6.2</c:v>
                </c:pt>
                <c:pt idx="64">
                  <c:v>6.3</c:v>
                </c:pt>
                <c:pt idx="65">
                  <c:v>6.1</c:v>
                </c:pt>
                <c:pt idx="66">
                  <c:v>6.2</c:v>
                </c:pt>
                <c:pt idx="67">
                  <c:v>6.1</c:v>
                </c:pt>
                <c:pt idx="68">
                  <c:v>5.9</c:v>
                </c:pt>
                <c:pt idx="69">
                  <c:v>5.7</c:v>
                </c:pt>
                <c:pt idx="70">
                  <c:v>5.8</c:v>
                </c:pt>
                <c:pt idx="71">
                  <c:v>5.6</c:v>
                </c:pt>
                <c:pt idx="72">
                  <c:v>5.7</c:v>
                </c:pt>
                <c:pt idx="73">
                  <c:v>5.5</c:v>
                </c:pt>
                <c:pt idx="74">
                  <c:v>5.4</c:v>
                </c:pt>
                <c:pt idx="75">
                  <c:v>5.4</c:v>
                </c:pt>
                <c:pt idx="76">
                  <c:v>5.6</c:v>
                </c:pt>
                <c:pt idx="77">
                  <c:v>5.3</c:v>
                </c:pt>
                <c:pt idx="78">
                  <c:v>5.2</c:v>
                </c:pt>
                <c:pt idx="79">
                  <c:v>5.0999999999999996</c:v>
                </c:pt>
                <c:pt idx="80">
                  <c:v>5</c:v>
                </c:pt>
                <c:pt idx="81">
                  <c:v>5</c:v>
                </c:pt>
                <c:pt idx="82">
                  <c:v>5.0999999999999996</c:v>
                </c:pt>
                <c:pt idx="83">
                  <c:v>5</c:v>
                </c:pt>
                <c:pt idx="84">
                  <c:v>4.8</c:v>
                </c:pt>
                <c:pt idx="85">
                  <c:v>4.9000000000000004</c:v>
                </c:pt>
                <c:pt idx="86">
                  <c:v>5</c:v>
                </c:pt>
                <c:pt idx="87">
                  <c:v>5.0999999999999996</c:v>
                </c:pt>
                <c:pt idx="88">
                  <c:v>4.8</c:v>
                </c:pt>
                <c:pt idx="89">
                  <c:v>4.9000000000000004</c:v>
                </c:pt>
                <c:pt idx="90">
                  <c:v>4.8</c:v>
                </c:pt>
                <c:pt idx="91">
                  <c:v>4.9000000000000004</c:v>
                </c:pt>
                <c:pt idx="92">
                  <c:v>5</c:v>
                </c:pt>
                <c:pt idx="93">
                  <c:v>4.9000000000000004</c:v>
                </c:pt>
                <c:pt idx="94">
                  <c:v>4.7</c:v>
                </c:pt>
                <c:pt idx="95">
                  <c:v>4.7</c:v>
                </c:pt>
                <c:pt idx="96">
                  <c:v>4.7</c:v>
                </c:pt>
                <c:pt idx="97">
                  <c:v>4.5999999999999996</c:v>
                </c:pt>
                <c:pt idx="98">
                  <c:v>4.4000000000000004</c:v>
                </c:pt>
                <c:pt idx="99">
                  <c:v>4.4000000000000004</c:v>
                </c:pt>
                <c:pt idx="100">
                  <c:v>4.4000000000000004</c:v>
                </c:pt>
                <c:pt idx="101">
                  <c:v>4.3</c:v>
                </c:pt>
                <c:pt idx="102">
                  <c:v>4.3</c:v>
                </c:pt>
                <c:pt idx="103">
                  <c:v>4.4000000000000004</c:v>
                </c:pt>
                <c:pt idx="104">
                  <c:v>4.3</c:v>
                </c:pt>
                <c:pt idx="105">
                  <c:v>4.2</c:v>
                </c:pt>
                <c:pt idx="106">
                  <c:v>4.2</c:v>
                </c:pt>
                <c:pt idx="107">
                  <c:v>4.0999999999999996</c:v>
                </c:pt>
                <c:pt idx="108">
                  <c:v>4</c:v>
                </c:pt>
                <c:pt idx="109">
                  <c:v>4.0999999999999996</c:v>
                </c:pt>
                <c:pt idx="110">
                  <c:v>4</c:v>
                </c:pt>
                <c:pt idx="111">
                  <c:v>4</c:v>
                </c:pt>
                <c:pt idx="112">
                  <c:v>3.8</c:v>
                </c:pt>
                <c:pt idx="113">
                  <c:v>4</c:v>
                </c:pt>
                <c:pt idx="114">
                  <c:v>3.8</c:v>
                </c:pt>
                <c:pt idx="115">
                  <c:v>3.8</c:v>
                </c:pt>
                <c:pt idx="116">
                  <c:v>3.7</c:v>
                </c:pt>
                <c:pt idx="117">
                  <c:v>3.8</c:v>
                </c:pt>
                <c:pt idx="118">
                  <c:v>3.8</c:v>
                </c:pt>
                <c:pt idx="119">
                  <c:v>3.9</c:v>
                </c:pt>
                <c:pt idx="120">
                  <c:v>4</c:v>
                </c:pt>
                <c:pt idx="121">
                  <c:v>3.8</c:v>
                </c:pt>
                <c:pt idx="122">
                  <c:v>3.8</c:v>
                </c:pt>
                <c:pt idx="123">
                  <c:v>3.7</c:v>
                </c:pt>
                <c:pt idx="124">
                  <c:v>3.6</c:v>
                </c:pt>
                <c:pt idx="125">
                  <c:v>3.6</c:v>
                </c:pt>
                <c:pt idx="126">
                  <c:v>3.7</c:v>
                </c:pt>
                <c:pt idx="127">
                  <c:v>3.6</c:v>
                </c:pt>
                <c:pt idx="128">
                  <c:v>3.5</c:v>
                </c:pt>
                <c:pt idx="129">
                  <c:v>3.6</c:v>
                </c:pt>
                <c:pt idx="130">
                  <c:v>3.6</c:v>
                </c:pt>
                <c:pt idx="131">
                  <c:v>3.6</c:v>
                </c:pt>
                <c:pt idx="132">
                  <c:v>3.6</c:v>
                </c:pt>
                <c:pt idx="133">
                  <c:v>3.5</c:v>
                </c:pt>
                <c:pt idx="134">
                  <c:v>4.4000000000000004</c:v>
                </c:pt>
                <c:pt idx="135">
                  <c:v>14.8</c:v>
                </c:pt>
                <c:pt idx="136">
                  <c:v>13.2</c:v>
                </c:pt>
                <c:pt idx="137">
                  <c:v>11</c:v>
                </c:pt>
                <c:pt idx="138">
                  <c:v>10.199999999999999</c:v>
                </c:pt>
                <c:pt idx="139">
                  <c:v>8.4</c:v>
                </c:pt>
                <c:pt idx="140">
                  <c:v>7.8</c:v>
                </c:pt>
                <c:pt idx="141">
                  <c:v>6.9</c:v>
                </c:pt>
                <c:pt idx="142">
                  <c:v>6.7</c:v>
                </c:pt>
                <c:pt idx="143">
                  <c:v>6.7</c:v>
                </c:pt>
                <c:pt idx="144">
                  <c:v>6.4</c:v>
                </c:pt>
                <c:pt idx="145">
                  <c:v>6.2</c:v>
                </c:pt>
                <c:pt idx="146">
                  <c:v>6.1</c:v>
                </c:pt>
                <c:pt idx="147">
                  <c:v>6.1</c:v>
                </c:pt>
                <c:pt idx="148">
                  <c:v>5.8</c:v>
                </c:pt>
                <c:pt idx="149">
                  <c:v>5.9</c:v>
                </c:pt>
                <c:pt idx="150">
                  <c:v>5.4</c:v>
                </c:pt>
                <c:pt idx="151">
                  <c:v>5.0999999999999996</c:v>
                </c:pt>
                <c:pt idx="152">
                  <c:v>4.7</c:v>
                </c:pt>
                <c:pt idx="153">
                  <c:v>4.5</c:v>
                </c:pt>
                <c:pt idx="154">
                  <c:v>4.2</c:v>
                </c:pt>
                <c:pt idx="155">
                  <c:v>3.9</c:v>
                </c:pt>
                <c:pt idx="156">
                  <c:v>4</c:v>
                </c:pt>
                <c:pt idx="157">
                  <c:v>3.8</c:v>
                </c:pt>
                <c:pt idx="158">
                  <c:v>3.7</c:v>
                </c:pt>
                <c:pt idx="159">
                  <c:v>3.7</c:v>
                </c:pt>
                <c:pt idx="160">
                  <c:v>3.6</c:v>
                </c:pt>
                <c:pt idx="161">
                  <c:v>3.6</c:v>
                </c:pt>
                <c:pt idx="162">
                  <c:v>3.5</c:v>
                </c:pt>
                <c:pt idx="163">
                  <c:v>3.6</c:v>
                </c:pt>
                <c:pt idx="164">
                  <c:v>3.5</c:v>
                </c:pt>
                <c:pt idx="165">
                  <c:v>3.6</c:v>
                </c:pt>
                <c:pt idx="166">
                  <c:v>3.6</c:v>
                </c:pt>
                <c:pt idx="167">
                  <c:v>3.5</c:v>
                </c:pt>
                <c:pt idx="168">
                  <c:v>3.5</c:v>
                </c:pt>
                <c:pt idx="169">
                  <c:v>3.6</c:v>
                </c:pt>
                <c:pt idx="170">
                  <c:v>3.5</c:v>
                </c:pt>
                <c:pt idx="171">
                  <c:v>3.4</c:v>
                </c:pt>
                <c:pt idx="172">
                  <c:v>3.6</c:v>
                </c:pt>
                <c:pt idx="173">
                  <c:v>3.6</c:v>
                </c:pt>
                <c:pt idx="174">
                  <c:v>3.5</c:v>
                </c:pt>
                <c:pt idx="175">
                  <c:v>3.7</c:v>
                </c:pt>
                <c:pt idx="176">
                  <c:v>3.8</c:v>
                </c:pt>
                <c:pt idx="177">
                  <c:v>3.9</c:v>
                </c:pt>
                <c:pt idx="178">
                  <c:v>3.7</c:v>
                </c:pt>
                <c:pt idx="179">
                  <c:v>3.8</c:v>
                </c:pt>
                <c:pt idx="180">
                  <c:v>3.7</c:v>
                </c:pt>
                <c:pt idx="181">
                  <c:v>3.9</c:v>
                </c:pt>
                <c:pt idx="182">
                  <c:v>3.9</c:v>
                </c:pt>
                <c:pt idx="183">
                  <c:v>3.9</c:v>
                </c:pt>
                <c:pt idx="184">
                  <c:v>4</c:v>
                </c:pt>
                <c:pt idx="185">
                  <c:v>4.0999999999999996</c:v>
                </c:pt>
                <c:pt idx="186">
                  <c:v>4.2</c:v>
                </c:pt>
                <c:pt idx="187">
                  <c:v>4.2</c:v>
                </c:pt>
                <c:pt idx="188">
                  <c:v>4.0999999999999996</c:v>
                </c:pt>
                <c:pt idx="189">
                  <c:v>4.0999999999999996</c:v>
                </c:pt>
                <c:pt idx="190">
                  <c:v>4.2</c:v>
                </c:pt>
                <c:pt idx="191">
                  <c:v>4.0999999999999996</c:v>
                </c:pt>
                <c:pt idx="192">
                  <c:v>4</c:v>
                </c:pt>
                <c:pt idx="193">
                  <c:v>4.0999999999999996</c:v>
                </c:pt>
                <c:pt idx="194">
                  <c:v>4.2</c:v>
                </c:pt>
                <c:pt idx="195">
                  <c:v>4.2</c:v>
                </c:pt>
                <c:pt idx="196">
                  <c:v>4.2</c:v>
                </c:pt>
                <c:pt idx="197">
                  <c:v>4.0999999999999996</c:v>
                </c:pt>
                <c:pt idx="198">
                  <c:v>4.2</c:v>
                </c:pt>
                <c:pt idx="199">
                  <c:v>4.3</c:v>
                </c:pt>
                <c:pt idx="200">
                  <c:v>4.4000000000000004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82-4576-AB27-FC0B56C9EE52}"/>
            </c:ext>
          </c:extLst>
        </c:ser>
        <c:ser>
          <c:idx val="1"/>
          <c:order val="1"/>
          <c:tx>
            <c:strRef>
              <c:f>'unemployment rates'!$C$1</c:f>
              <c:strCache>
                <c:ptCount val="1"/>
                <c:pt idx="0">
                  <c:v>MSA</c:v>
                </c:pt>
              </c:strCache>
            </c:strRef>
          </c:tx>
          <c:spPr>
            <a:ln w="762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'unemployment rates'!$A$2:$A$204</c:f>
              <c:numCache>
                <c:formatCode>[$-409]mmm\-yy;@</c:formatCode>
                <c:ptCount val="203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40492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40604</c:v>
                </c:pt>
                <c:pt idx="27">
                  <c:v>40634</c:v>
                </c:pt>
                <c:pt idx="28">
                  <c:v>40665</c:v>
                </c:pt>
                <c:pt idx="29">
                  <c:v>40697</c:v>
                </c:pt>
                <c:pt idx="30">
                  <c:v>40728</c:v>
                </c:pt>
                <c:pt idx="31">
                  <c:v>40766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40910</c:v>
                </c:pt>
                <c:pt idx="37">
                  <c:v>40942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41346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  <c:pt idx="57">
                  <c:v>41548</c:v>
                </c:pt>
                <c:pt idx="58">
                  <c:v>41579</c:v>
                </c:pt>
                <c:pt idx="59">
                  <c:v>41609</c:v>
                </c:pt>
                <c:pt idx="60">
                  <c:v>41640</c:v>
                </c:pt>
                <c:pt idx="61">
                  <c:v>41671</c:v>
                </c:pt>
                <c:pt idx="62">
                  <c:v>41699</c:v>
                </c:pt>
                <c:pt idx="63">
                  <c:v>41730</c:v>
                </c:pt>
                <c:pt idx="64">
                  <c:v>41760</c:v>
                </c:pt>
                <c:pt idx="65">
                  <c:v>41791</c:v>
                </c:pt>
                <c:pt idx="66">
                  <c:v>41821</c:v>
                </c:pt>
                <c:pt idx="67">
                  <c:v>41852</c:v>
                </c:pt>
                <c:pt idx="68">
                  <c:v>41883</c:v>
                </c:pt>
                <c:pt idx="69">
                  <c:v>41913</c:v>
                </c:pt>
                <c:pt idx="70">
                  <c:v>41944</c:v>
                </c:pt>
                <c:pt idx="71">
                  <c:v>41974</c:v>
                </c:pt>
                <c:pt idx="72">
                  <c:v>42005</c:v>
                </c:pt>
                <c:pt idx="73">
                  <c:v>42036</c:v>
                </c:pt>
                <c:pt idx="74">
                  <c:v>42064</c:v>
                </c:pt>
                <c:pt idx="75">
                  <c:v>42095</c:v>
                </c:pt>
                <c:pt idx="76">
                  <c:v>42125</c:v>
                </c:pt>
                <c:pt idx="77">
                  <c:v>42156</c:v>
                </c:pt>
                <c:pt idx="78">
                  <c:v>42186</c:v>
                </c:pt>
                <c:pt idx="79">
                  <c:v>42217</c:v>
                </c:pt>
                <c:pt idx="80">
                  <c:v>42248</c:v>
                </c:pt>
                <c:pt idx="81">
                  <c:v>42278</c:v>
                </c:pt>
                <c:pt idx="82">
                  <c:v>42309</c:v>
                </c:pt>
                <c:pt idx="83">
                  <c:v>42339</c:v>
                </c:pt>
                <c:pt idx="84">
                  <c:v>42370</c:v>
                </c:pt>
                <c:pt idx="85">
                  <c:v>42401</c:v>
                </c:pt>
                <c:pt idx="86">
                  <c:v>42430</c:v>
                </c:pt>
                <c:pt idx="87">
                  <c:v>42461</c:v>
                </c:pt>
                <c:pt idx="88">
                  <c:v>42491</c:v>
                </c:pt>
                <c:pt idx="89">
                  <c:v>42522</c:v>
                </c:pt>
                <c:pt idx="90">
                  <c:v>42552</c:v>
                </c:pt>
                <c:pt idx="91">
                  <c:v>42583</c:v>
                </c:pt>
                <c:pt idx="92">
                  <c:v>42614</c:v>
                </c:pt>
                <c:pt idx="93">
                  <c:v>42644</c:v>
                </c:pt>
                <c:pt idx="94">
                  <c:v>42675</c:v>
                </c:pt>
                <c:pt idx="95">
                  <c:v>42705</c:v>
                </c:pt>
                <c:pt idx="96">
                  <c:v>42736</c:v>
                </c:pt>
                <c:pt idx="97">
                  <c:v>42767</c:v>
                </c:pt>
                <c:pt idx="98">
                  <c:v>42795</c:v>
                </c:pt>
                <c:pt idx="99">
                  <c:v>42826</c:v>
                </c:pt>
                <c:pt idx="100">
                  <c:v>42856</c:v>
                </c:pt>
                <c:pt idx="101">
                  <c:v>42887</c:v>
                </c:pt>
                <c:pt idx="102">
                  <c:v>42917</c:v>
                </c:pt>
                <c:pt idx="103">
                  <c:v>42948</c:v>
                </c:pt>
                <c:pt idx="104">
                  <c:v>42979</c:v>
                </c:pt>
                <c:pt idx="105">
                  <c:v>43009</c:v>
                </c:pt>
                <c:pt idx="106">
                  <c:v>43040</c:v>
                </c:pt>
                <c:pt idx="107">
                  <c:v>43070</c:v>
                </c:pt>
                <c:pt idx="108">
                  <c:v>43101</c:v>
                </c:pt>
                <c:pt idx="109">
                  <c:v>43132</c:v>
                </c:pt>
                <c:pt idx="110">
                  <c:v>43160</c:v>
                </c:pt>
                <c:pt idx="111">
                  <c:v>43191</c:v>
                </c:pt>
                <c:pt idx="112">
                  <c:v>43221</c:v>
                </c:pt>
                <c:pt idx="113">
                  <c:v>43252</c:v>
                </c:pt>
                <c:pt idx="114">
                  <c:v>43282</c:v>
                </c:pt>
                <c:pt idx="115">
                  <c:v>43313</c:v>
                </c:pt>
                <c:pt idx="116">
                  <c:v>43344</c:v>
                </c:pt>
                <c:pt idx="117">
                  <c:v>43374</c:v>
                </c:pt>
                <c:pt idx="118">
                  <c:v>43405</c:v>
                </c:pt>
                <c:pt idx="119">
                  <c:v>43435</c:v>
                </c:pt>
                <c:pt idx="120">
                  <c:v>43466</c:v>
                </c:pt>
                <c:pt idx="121">
                  <c:v>43515</c:v>
                </c:pt>
                <c:pt idx="122">
                  <c:v>43543</c:v>
                </c:pt>
                <c:pt idx="123">
                  <c:v>43556</c:v>
                </c:pt>
                <c:pt idx="124">
                  <c:v>43586</c:v>
                </c:pt>
                <c:pt idx="125">
                  <c:v>43617</c:v>
                </c:pt>
                <c:pt idx="126">
                  <c:v>43647</c:v>
                </c:pt>
                <c:pt idx="127">
                  <c:v>43678</c:v>
                </c:pt>
                <c:pt idx="128">
                  <c:v>43709</c:v>
                </c:pt>
                <c:pt idx="129">
                  <c:v>43739</c:v>
                </c:pt>
                <c:pt idx="130">
                  <c:v>43770</c:v>
                </c:pt>
                <c:pt idx="131">
                  <c:v>43800</c:v>
                </c:pt>
                <c:pt idx="132">
                  <c:v>43831</c:v>
                </c:pt>
                <c:pt idx="133">
                  <c:v>43862</c:v>
                </c:pt>
                <c:pt idx="134">
                  <c:v>43891</c:v>
                </c:pt>
                <c:pt idx="135">
                  <c:v>43922</c:v>
                </c:pt>
                <c:pt idx="136">
                  <c:v>43952</c:v>
                </c:pt>
                <c:pt idx="137">
                  <c:v>43983</c:v>
                </c:pt>
                <c:pt idx="138">
                  <c:v>44013</c:v>
                </c:pt>
                <c:pt idx="139">
                  <c:v>44044</c:v>
                </c:pt>
                <c:pt idx="140">
                  <c:v>44075</c:v>
                </c:pt>
                <c:pt idx="141">
                  <c:v>44105</c:v>
                </c:pt>
                <c:pt idx="142">
                  <c:v>44136</c:v>
                </c:pt>
                <c:pt idx="143">
                  <c:v>44166</c:v>
                </c:pt>
                <c:pt idx="144">
                  <c:v>44197</c:v>
                </c:pt>
                <c:pt idx="145">
                  <c:v>44228</c:v>
                </c:pt>
                <c:pt idx="146">
                  <c:v>44256</c:v>
                </c:pt>
                <c:pt idx="147">
                  <c:v>44287</c:v>
                </c:pt>
                <c:pt idx="148">
                  <c:v>44317</c:v>
                </c:pt>
                <c:pt idx="149">
                  <c:v>44348</c:v>
                </c:pt>
                <c:pt idx="150">
                  <c:v>44398</c:v>
                </c:pt>
                <c:pt idx="151">
                  <c:v>44417</c:v>
                </c:pt>
                <c:pt idx="152">
                  <c:v>44468</c:v>
                </c:pt>
                <c:pt idx="153">
                  <c:v>44470</c:v>
                </c:pt>
                <c:pt idx="154">
                  <c:v>44501</c:v>
                </c:pt>
                <c:pt idx="155">
                  <c:v>44531</c:v>
                </c:pt>
                <c:pt idx="156">
                  <c:v>44562</c:v>
                </c:pt>
                <c:pt idx="157">
                  <c:v>44593</c:v>
                </c:pt>
                <c:pt idx="158">
                  <c:v>44621</c:v>
                </c:pt>
                <c:pt idx="159">
                  <c:v>44673</c:v>
                </c:pt>
                <c:pt idx="160">
                  <c:v>44682</c:v>
                </c:pt>
                <c:pt idx="161">
                  <c:v>44713</c:v>
                </c:pt>
                <c:pt idx="162">
                  <c:v>44743</c:v>
                </c:pt>
                <c:pt idx="163">
                  <c:v>44774</c:v>
                </c:pt>
                <c:pt idx="164">
                  <c:v>44805</c:v>
                </c:pt>
                <c:pt idx="165">
                  <c:v>44835</c:v>
                </c:pt>
                <c:pt idx="166">
                  <c:v>44866</c:v>
                </c:pt>
                <c:pt idx="167">
                  <c:v>44896</c:v>
                </c:pt>
                <c:pt idx="168">
                  <c:v>44927</c:v>
                </c:pt>
                <c:pt idx="169">
                  <c:v>44958</c:v>
                </c:pt>
                <c:pt idx="170">
                  <c:v>45008</c:v>
                </c:pt>
                <c:pt idx="171">
                  <c:v>45039</c:v>
                </c:pt>
                <c:pt idx="172">
                  <c:v>45069</c:v>
                </c:pt>
                <c:pt idx="173">
                  <c:v>45078</c:v>
                </c:pt>
                <c:pt idx="174">
                  <c:v>45108</c:v>
                </c:pt>
                <c:pt idx="175">
                  <c:v>45140</c:v>
                </c:pt>
                <c:pt idx="176">
                  <c:v>45170</c:v>
                </c:pt>
                <c:pt idx="177">
                  <c:v>45200</c:v>
                </c:pt>
                <c:pt idx="178">
                  <c:v>45231</c:v>
                </c:pt>
                <c:pt idx="179">
                  <c:v>45261</c:v>
                </c:pt>
                <c:pt idx="180">
                  <c:v>45292</c:v>
                </c:pt>
                <c:pt idx="181">
                  <c:v>45323</c:v>
                </c:pt>
                <c:pt idx="182">
                  <c:v>45352</c:v>
                </c:pt>
                <c:pt idx="183">
                  <c:v>45383</c:v>
                </c:pt>
                <c:pt idx="184">
                  <c:v>45413</c:v>
                </c:pt>
                <c:pt idx="185">
                  <c:v>45444</c:v>
                </c:pt>
                <c:pt idx="186">
                  <c:v>45474</c:v>
                </c:pt>
                <c:pt idx="187">
                  <c:v>45505</c:v>
                </c:pt>
                <c:pt idx="188">
                  <c:v>45536</c:v>
                </c:pt>
                <c:pt idx="189">
                  <c:v>45566</c:v>
                </c:pt>
                <c:pt idx="190">
                  <c:v>45597</c:v>
                </c:pt>
                <c:pt idx="191">
                  <c:v>45627</c:v>
                </c:pt>
                <c:pt idx="192">
                  <c:v>45658</c:v>
                </c:pt>
                <c:pt idx="193">
                  <c:v>45689</c:v>
                </c:pt>
                <c:pt idx="194">
                  <c:v>45717</c:v>
                </c:pt>
                <c:pt idx="195">
                  <c:v>45748</c:v>
                </c:pt>
                <c:pt idx="196">
                  <c:v>45778</c:v>
                </c:pt>
                <c:pt idx="197">
                  <c:v>45809</c:v>
                </c:pt>
                <c:pt idx="198">
                  <c:v>45839</c:v>
                </c:pt>
                <c:pt idx="199">
                  <c:v>45870</c:v>
                </c:pt>
                <c:pt idx="200">
                  <c:v>45901</c:v>
                </c:pt>
              </c:numCache>
            </c:numRef>
          </c:cat>
          <c:val>
            <c:numRef>
              <c:f>'unemployment rates'!$C$2:$C$204</c:f>
              <c:numCache>
                <c:formatCode>0.0</c:formatCode>
                <c:ptCount val="203"/>
                <c:pt idx="0">
                  <c:v>5.5</c:v>
                </c:pt>
                <c:pt idx="1">
                  <c:v>5.9</c:v>
                </c:pt>
                <c:pt idx="2">
                  <c:v>5.8</c:v>
                </c:pt>
                <c:pt idx="3">
                  <c:v>5.6</c:v>
                </c:pt>
                <c:pt idx="4">
                  <c:v>6</c:v>
                </c:pt>
                <c:pt idx="5">
                  <c:v>6.4</c:v>
                </c:pt>
                <c:pt idx="6">
                  <c:v>6.3</c:v>
                </c:pt>
                <c:pt idx="7">
                  <c:v>6.2</c:v>
                </c:pt>
                <c:pt idx="8">
                  <c:v>6.3</c:v>
                </c:pt>
                <c:pt idx="9">
                  <c:v>6.4</c:v>
                </c:pt>
                <c:pt idx="10">
                  <c:v>6.2</c:v>
                </c:pt>
                <c:pt idx="11">
                  <c:v>6.2</c:v>
                </c:pt>
                <c:pt idx="12">
                  <c:v>6.9</c:v>
                </c:pt>
                <c:pt idx="13">
                  <c:v>6.8</c:v>
                </c:pt>
                <c:pt idx="14">
                  <c:v>6.7</c:v>
                </c:pt>
                <c:pt idx="15">
                  <c:v>6.1</c:v>
                </c:pt>
                <c:pt idx="16">
                  <c:v>6.2</c:v>
                </c:pt>
                <c:pt idx="17">
                  <c:v>6.4</c:v>
                </c:pt>
                <c:pt idx="18">
                  <c:v>6.4</c:v>
                </c:pt>
                <c:pt idx="19">
                  <c:v>6.3</c:v>
                </c:pt>
                <c:pt idx="20">
                  <c:v>6.1</c:v>
                </c:pt>
                <c:pt idx="21">
                  <c:v>6</c:v>
                </c:pt>
                <c:pt idx="22">
                  <c:v>6.1</c:v>
                </c:pt>
                <c:pt idx="23">
                  <c:v>5.8</c:v>
                </c:pt>
                <c:pt idx="24">
                  <c:v>6.3</c:v>
                </c:pt>
                <c:pt idx="25">
                  <c:v>6.2</c:v>
                </c:pt>
                <c:pt idx="26">
                  <c:v>6</c:v>
                </c:pt>
                <c:pt idx="27">
                  <c:v>5.6</c:v>
                </c:pt>
                <c:pt idx="28">
                  <c:v>5.9</c:v>
                </c:pt>
                <c:pt idx="29">
                  <c:v>6.4</c:v>
                </c:pt>
                <c:pt idx="30">
                  <c:v>6.2</c:v>
                </c:pt>
                <c:pt idx="31">
                  <c:v>6.2</c:v>
                </c:pt>
                <c:pt idx="32">
                  <c:v>6.2</c:v>
                </c:pt>
                <c:pt idx="33">
                  <c:v>5.9</c:v>
                </c:pt>
                <c:pt idx="34">
                  <c:v>5.6</c:v>
                </c:pt>
                <c:pt idx="35">
                  <c:v>5.6</c:v>
                </c:pt>
                <c:pt idx="36">
                  <c:v>6</c:v>
                </c:pt>
                <c:pt idx="37">
                  <c:v>6.1</c:v>
                </c:pt>
                <c:pt idx="38">
                  <c:v>5.8</c:v>
                </c:pt>
                <c:pt idx="39">
                  <c:v>5.3</c:v>
                </c:pt>
                <c:pt idx="40">
                  <c:v>5.6</c:v>
                </c:pt>
                <c:pt idx="41">
                  <c:v>6</c:v>
                </c:pt>
                <c:pt idx="42">
                  <c:v>5.9</c:v>
                </c:pt>
                <c:pt idx="43">
                  <c:v>5.8</c:v>
                </c:pt>
                <c:pt idx="44">
                  <c:v>5.5</c:v>
                </c:pt>
                <c:pt idx="45">
                  <c:v>5.4</c:v>
                </c:pt>
                <c:pt idx="46">
                  <c:v>5.2</c:v>
                </c:pt>
                <c:pt idx="47">
                  <c:v>5.3</c:v>
                </c:pt>
                <c:pt idx="48">
                  <c:v>5.9</c:v>
                </c:pt>
                <c:pt idx="49">
                  <c:v>5.7</c:v>
                </c:pt>
                <c:pt idx="50">
                  <c:v>5.5</c:v>
                </c:pt>
                <c:pt idx="51">
                  <c:v>5.0999999999999996</c:v>
                </c:pt>
                <c:pt idx="52">
                  <c:v>5.5</c:v>
                </c:pt>
                <c:pt idx="53">
                  <c:v>5.9</c:v>
                </c:pt>
                <c:pt idx="54">
                  <c:v>5.7</c:v>
                </c:pt>
                <c:pt idx="55">
                  <c:v>5.5</c:v>
                </c:pt>
                <c:pt idx="56">
                  <c:v>5.4</c:v>
                </c:pt>
                <c:pt idx="57">
                  <c:v>5.7</c:v>
                </c:pt>
                <c:pt idx="58">
                  <c:v>5.0999999999999996</c:v>
                </c:pt>
                <c:pt idx="59">
                  <c:v>4.8</c:v>
                </c:pt>
                <c:pt idx="60">
                  <c:v>5.3</c:v>
                </c:pt>
                <c:pt idx="61">
                  <c:v>5.4</c:v>
                </c:pt>
                <c:pt idx="62">
                  <c:v>5.3</c:v>
                </c:pt>
                <c:pt idx="63">
                  <c:v>4.5999999999999996</c:v>
                </c:pt>
                <c:pt idx="64">
                  <c:v>5</c:v>
                </c:pt>
                <c:pt idx="65">
                  <c:v>5.2</c:v>
                </c:pt>
                <c:pt idx="66">
                  <c:v>5.3</c:v>
                </c:pt>
                <c:pt idx="67">
                  <c:v>5.3</c:v>
                </c:pt>
                <c:pt idx="68">
                  <c:v>4.9000000000000004</c:v>
                </c:pt>
                <c:pt idx="69">
                  <c:v>4.7</c:v>
                </c:pt>
                <c:pt idx="70">
                  <c:v>4.5999999999999996</c:v>
                </c:pt>
                <c:pt idx="71">
                  <c:v>4.4000000000000004</c:v>
                </c:pt>
                <c:pt idx="72">
                  <c:v>4.9000000000000004</c:v>
                </c:pt>
                <c:pt idx="73">
                  <c:v>4.7</c:v>
                </c:pt>
                <c:pt idx="74">
                  <c:v>4.5</c:v>
                </c:pt>
                <c:pt idx="75">
                  <c:v>4.0999999999999996</c:v>
                </c:pt>
                <c:pt idx="76">
                  <c:v>4.5</c:v>
                </c:pt>
                <c:pt idx="77">
                  <c:v>4.5999999999999996</c:v>
                </c:pt>
                <c:pt idx="78">
                  <c:v>4.5</c:v>
                </c:pt>
                <c:pt idx="79">
                  <c:v>4.3</c:v>
                </c:pt>
                <c:pt idx="80">
                  <c:v>4.2</c:v>
                </c:pt>
                <c:pt idx="81">
                  <c:v>4.2</c:v>
                </c:pt>
                <c:pt idx="82">
                  <c:v>4</c:v>
                </c:pt>
                <c:pt idx="83">
                  <c:v>3.7</c:v>
                </c:pt>
                <c:pt idx="84">
                  <c:v>4</c:v>
                </c:pt>
                <c:pt idx="85">
                  <c:v>3.9</c:v>
                </c:pt>
                <c:pt idx="86">
                  <c:v>3.9</c:v>
                </c:pt>
                <c:pt idx="87">
                  <c:v>3.4</c:v>
                </c:pt>
                <c:pt idx="88">
                  <c:v>3.5</c:v>
                </c:pt>
                <c:pt idx="89">
                  <c:v>3.9</c:v>
                </c:pt>
                <c:pt idx="90">
                  <c:v>3.9</c:v>
                </c:pt>
                <c:pt idx="91">
                  <c:v>3.9</c:v>
                </c:pt>
                <c:pt idx="92">
                  <c:v>3.8</c:v>
                </c:pt>
                <c:pt idx="93">
                  <c:v>3.8</c:v>
                </c:pt>
                <c:pt idx="94">
                  <c:v>3.6</c:v>
                </c:pt>
                <c:pt idx="95">
                  <c:v>3.4</c:v>
                </c:pt>
                <c:pt idx="96">
                  <c:v>4</c:v>
                </c:pt>
                <c:pt idx="97">
                  <c:v>3.9</c:v>
                </c:pt>
                <c:pt idx="98">
                  <c:v>3.6</c:v>
                </c:pt>
                <c:pt idx="99">
                  <c:v>3.3</c:v>
                </c:pt>
                <c:pt idx="100">
                  <c:v>3.5</c:v>
                </c:pt>
                <c:pt idx="101">
                  <c:v>3.7</c:v>
                </c:pt>
                <c:pt idx="102">
                  <c:v>3.8</c:v>
                </c:pt>
                <c:pt idx="103">
                  <c:v>3.7</c:v>
                </c:pt>
                <c:pt idx="104">
                  <c:v>3.5</c:v>
                </c:pt>
                <c:pt idx="105">
                  <c:v>3.5</c:v>
                </c:pt>
                <c:pt idx="106">
                  <c:v>3.4</c:v>
                </c:pt>
                <c:pt idx="107">
                  <c:v>3.2</c:v>
                </c:pt>
                <c:pt idx="108">
                  <c:v>3.7</c:v>
                </c:pt>
                <c:pt idx="109">
                  <c:v>3.6</c:v>
                </c:pt>
                <c:pt idx="110">
                  <c:v>3.4</c:v>
                </c:pt>
                <c:pt idx="111">
                  <c:v>3</c:v>
                </c:pt>
                <c:pt idx="112">
                  <c:v>3.1</c:v>
                </c:pt>
                <c:pt idx="113">
                  <c:v>3.5</c:v>
                </c:pt>
                <c:pt idx="114">
                  <c:v>3.4</c:v>
                </c:pt>
                <c:pt idx="115">
                  <c:v>3.3</c:v>
                </c:pt>
                <c:pt idx="116">
                  <c:v>3</c:v>
                </c:pt>
                <c:pt idx="117">
                  <c:v>3</c:v>
                </c:pt>
                <c:pt idx="118">
                  <c:v>2.9</c:v>
                </c:pt>
                <c:pt idx="119">
                  <c:v>2.9</c:v>
                </c:pt>
                <c:pt idx="120">
                  <c:v>3.7</c:v>
                </c:pt>
                <c:pt idx="121">
                  <c:v>3.3</c:v>
                </c:pt>
                <c:pt idx="122">
                  <c:v>3.1</c:v>
                </c:pt>
                <c:pt idx="123">
                  <c:v>2.6</c:v>
                </c:pt>
                <c:pt idx="124">
                  <c:v>2.8</c:v>
                </c:pt>
                <c:pt idx="125">
                  <c:v>3.2</c:v>
                </c:pt>
                <c:pt idx="126">
                  <c:v>3.2</c:v>
                </c:pt>
                <c:pt idx="127">
                  <c:v>3.1</c:v>
                </c:pt>
                <c:pt idx="128">
                  <c:v>2.8</c:v>
                </c:pt>
                <c:pt idx="129">
                  <c:v>2.8</c:v>
                </c:pt>
                <c:pt idx="130">
                  <c:v>2.7</c:v>
                </c:pt>
                <c:pt idx="131">
                  <c:v>2.5</c:v>
                </c:pt>
                <c:pt idx="132">
                  <c:v>3</c:v>
                </c:pt>
                <c:pt idx="133">
                  <c:v>2.9</c:v>
                </c:pt>
                <c:pt idx="134">
                  <c:v>3.5</c:v>
                </c:pt>
                <c:pt idx="135">
                  <c:v>9.1999999999999993</c:v>
                </c:pt>
                <c:pt idx="136">
                  <c:v>9</c:v>
                </c:pt>
                <c:pt idx="137">
                  <c:v>9</c:v>
                </c:pt>
                <c:pt idx="138">
                  <c:v>8.5</c:v>
                </c:pt>
                <c:pt idx="139">
                  <c:v>7.3</c:v>
                </c:pt>
                <c:pt idx="140">
                  <c:v>6.8</c:v>
                </c:pt>
                <c:pt idx="141">
                  <c:v>6.2</c:v>
                </c:pt>
                <c:pt idx="142">
                  <c:v>6</c:v>
                </c:pt>
                <c:pt idx="143">
                  <c:v>5.5</c:v>
                </c:pt>
                <c:pt idx="144">
                  <c:v>5.5</c:v>
                </c:pt>
                <c:pt idx="145">
                  <c:v>5.4</c:v>
                </c:pt>
                <c:pt idx="146">
                  <c:v>5.2</c:v>
                </c:pt>
                <c:pt idx="147">
                  <c:v>4.9000000000000004</c:v>
                </c:pt>
                <c:pt idx="148">
                  <c:v>4.8</c:v>
                </c:pt>
                <c:pt idx="149">
                  <c:v>5.4</c:v>
                </c:pt>
                <c:pt idx="150">
                  <c:v>5</c:v>
                </c:pt>
                <c:pt idx="151">
                  <c:v>4.8</c:v>
                </c:pt>
                <c:pt idx="152">
                  <c:v>3.9</c:v>
                </c:pt>
                <c:pt idx="153">
                  <c:v>3.6</c:v>
                </c:pt>
                <c:pt idx="154">
                  <c:v>3.1</c:v>
                </c:pt>
                <c:pt idx="155">
                  <c:v>2.9</c:v>
                </c:pt>
                <c:pt idx="156">
                  <c:v>3.3</c:v>
                </c:pt>
                <c:pt idx="157">
                  <c:v>3</c:v>
                </c:pt>
                <c:pt idx="158">
                  <c:v>2.9</c:v>
                </c:pt>
                <c:pt idx="159">
                  <c:v>2.5</c:v>
                </c:pt>
                <c:pt idx="160">
                  <c:v>2.7</c:v>
                </c:pt>
                <c:pt idx="161">
                  <c:v>3.1</c:v>
                </c:pt>
                <c:pt idx="162">
                  <c:v>3</c:v>
                </c:pt>
                <c:pt idx="163">
                  <c:v>3.1</c:v>
                </c:pt>
                <c:pt idx="164">
                  <c:v>2.7</c:v>
                </c:pt>
                <c:pt idx="165">
                  <c:v>2.7</c:v>
                </c:pt>
                <c:pt idx="166">
                  <c:v>2.5</c:v>
                </c:pt>
                <c:pt idx="167">
                  <c:v>2.2000000000000002</c:v>
                </c:pt>
                <c:pt idx="168">
                  <c:v>2.7</c:v>
                </c:pt>
                <c:pt idx="169">
                  <c:v>2.7</c:v>
                </c:pt>
                <c:pt idx="170">
                  <c:v>2.5</c:v>
                </c:pt>
                <c:pt idx="171">
                  <c:v>2</c:v>
                </c:pt>
                <c:pt idx="172">
                  <c:v>2.2999999999999998</c:v>
                </c:pt>
                <c:pt idx="173">
                  <c:v>2.6</c:v>
                </c:pt>
                <c:pt idx="174">
                  <c:v>2.6</c:v>
                </c:pt>
                <c:pt idx="175">
                  <c:v>2.8</c:v>
                </c:pt>
                <c:pt idx="176">
                  <c:v>2.6</c:v>
                </c:pt>
                <c:pt idx="177">
                  <c:v>2.7</c:v>
                </c:pt>
                <c:pt idx="178">
                  <c:v>2.5</c:v>
                </c:pt>
                <c:pt idx="179">
                  <c:v>2.5</c:v>
                </c:pt>
                <c:pt idx="180">
                  <c:v>2.9</c:v>
                </c:pt>
                <c:pt idx="181">
                  <c:v>3</c:v>
                </c:pt>
                <c:pt idx="182">
                  <c:v>2.9</c:v>
                </c:pt>
                <c:pt idx="183">
                  <c:v>2.5</c:v>
                </c:pt>
                <c:pt idx="184">
                  <c:v>2.8</c:v>
                </c:pt>
                <c:pt idx="185">
                  <c:v>3.3</c:v>
                </c:pt>
                <c:pt idx="186">
                  <c:v>3.4</c:v>
                </c:pt>
                <c:pt idx="187">
                  <c:v>3.4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2.7</c:v>
                </c:pt>
                <c:pt idx="192">
                  <c:v>3.1</c:v>
                </c:pt>
                <c:pt idx="193">
                  <c:v>3.4</c:v>
                </c:pt>
                <c:pt idx="194">
                  <c:v>3.6</c:v>
                </c:pt>
                <c:pt idx="195">
                  <c:v>3.4</c:v>
                </c:pt>
                <c:pt idx="196">
                  <c:v>3.6</c:v>
                </c:pt>
                <c:pt idx="197">
                  <c:v>4</c:v>
                </c:pt>
                <c:pt idx="198">
                  <c:v>4</c:v>
                </c:pt>
                <c:pt idx="199">
                  <c:v>4.3</c:v>
                </c:pt>
                <c:pt idx="200">
                  <c:v>4.0999999999999996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682-4576-AB27-FC0B56C9EE52}"/>
            </c:ext>
          </c:extLst>
        </c:ser>
        <c:ser>
          <c:idx val="2"/>
          <c:order val="2"/>
          <c:tx>
            <c:strRef>
              <c:f>'unemployment rates'!$D$1</c:f>
              <c:strCache>
                <c:ptCount val="1"/>
                <c:pt idx="0">
                  <c:v>DC</c:v>
                </c:pt>
              </c:strCache>
            </c:strRef>
          </c:tx>
          <c:spPr>
            <a:ln w="38100">
              <a:solidFill>
                <a:srgbClr val="002060"/>
              </a:solidFill>
            </a:ln>
          </c:spPr>
          <c:marker>
            <c:symbol val="none"/>
          </c:marker>
          <c:cat>
            <c:numRef>
              <c:f>'unemployment rates'!$A$2:$A$204</c:f>
              <c:numCache>
                <c:formatCode>[$-409]mmm\-yy;@</c:formatCode>
                <c:ptCount val="203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40492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40604</c:v>
                </c:pt>
                <c:pt idx="27">
                  <c:v>40634</c:v>
                </c:pt>
                <c:pt idx="28">
                  <c:v>40665</c:v>
                </c:pt>
                <c:pt idx="29">
                  <c:v>40697</c:v>
                </c:pt>
                <c:pt idx="30">
                  <c:v>40728</c:v>
                </c:pt>
                <c:pt idx="31">
                  <c:v>40766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40910</c:v>
                </c:pt>
                <c:pt idx="37">
                  <c:v>40942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41346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  <c:pt idx="57">
                  <c:v>41548</c:v>
                </c:pt>
                <c:pt idx="58">
                  <c:v>41579</c:v>
                </c:pt>
                <c:pt idx="59">
                  <c:v>41609</c:v>
                </c:pt>
                <c:pt idx="60">
                  <c:v>41640</c:v>
                </c:pt>
                <c:pt idx="61">
                  <c:v>41671</c:v>
                </c:pt>
                <c:pt idx="62">
                  <c:v>41699</c:v>
                </c:pt>
                <c:pt idx="63">
                  <c:v>41730</c:v>
                </c:pt>
                <c:pt idx="64">
                  <c:v>41760</c:v>
                </c:pt>
                <c:pt idx="65">
                  <c:v>41791</c:v>
                </c:pt>
                <c:pt idx="66">
                  <c:v>41821</c:v>
                </c:pt>
                <c:pt idx="67">
                  <c:v>41852</c:v>
                </c:pt>
                <c:pt idx="68">
                  <c:v>41883</c:v>
                </c:pt>
                <c:pt idx="69">
                  <c:v>41913</c:v>
                </c:pt>
                <c:pt idx="70">
                  <c:v>41944</c:v>
                </c:pt>
                <c:pt idx="71">
                  <c:v>41974</c:v>
                </c:pt>
                <c:pt idx="72">
                  <c:v>42005</c:v>
                </c:pt>
                <c:pt idx="73">
                  <c:v>42036</c:v>
                </c:pt>
                <c:pt idx="74">
                  <c:v>42064</c:v>
                </c:pt>
                <c:pt idx="75">
                  <c:v>42095</c:v>
                </c:pt>
                <c:pt idx="76">
                  <c:v>42125</c:v>
                </c:pt>
                <c:pt idx="77">
                  <c:v>42156</c:v>
                </c:pt>
                <c:pt idx="78">
                  <c:v>42186</c:v>
                </c:pt>
                <c:pt idx="79">
                  <c:v>42217</c:v>
                </c:pt>
                <c:pt idx="80">
                  <c:v>42248</c:v>
                </c:pt>
                <c:pt idx="81">
                  <c:v>42278</c:v>
                </c:pt>
                <c:pt idx="82">
                  <c:v>42309</c:v>
                </c:pt>
                <c:pt idx="83">
                  <c:v>42339</c:v>
                </c:pt>
                <c:pt idx="84">
                  <c:v>42370</c:v>
                </c:pt>
                <c:pt idx="85">
                  <c:v>42401</c:v>
                </c:pt>
                <c:pt idx="86">
                  <c:v>42430</c:v>
                </c:pt>
                <c:pt idx="87">
                  <c:v>42461</c:v>
                </c:pt>
                <c:pt idx="88">
                  <c:v>42491</c:v>
                </c:pt>
                <c:pt idx="89">
                  <c:v>42522</c:v>
                </c:pt>
                <c:pt idx="90">
                  <c:v>42552</c:v>
                </c:pt>
                <c:pt idx="91">
                  <c:v>42583</c:v>
                </c:pt>
                <c:pt idx="92">
                  <c:v>42614</c:v>
                </c:pt>
                <c:pt idx="93">
                  <c:v>42644</c:v>
                </c:pt>
                <c:pt idx="94">
                  <c:v>42675</c:v>
                </c:pt>
                <c:pt idx="95">
                  <c:v>42705</c:v>
                </c:pt>
                <c:pt idx="96">
                  <c:v>42736</c:v>
                </c:pt>
                <c:pt idx="97">
                  <c:v>42767</c:v>
                </c:pt>
                <c:pt idx="98">
                  <c:v>42795</c:v>
                </c:pt>
                <c:pt idx="99">
                  <c:v>42826</c:v>
                </c:pt>
                <c:pt idx="100">
                  <c:v>42856</c:v>
                </c:pt>
                <c:pt idx="101">
                  <c:v>42887</c:v>
                </c:pt>
                <c:pt idx="102">
                  <c:v>42917</c:v>
                </c:pt>
                <c:pt idx="103">
                  <c:v>42948</c:v>
                </c:pt>
                <c:pt idx="104">
                  <c:v>42979</c:v>
                </c:pt>
                <c:pt idx="105">
                  <c:v>43009</c:v>
                </c:pt>
                <c:pt idx="106">
                  <c:v>43040</c:v>
                </c:pt>
                <c:pt idx="107">
                  <c:v>43070</c:v>
                </c:pt>
                <c:pt idx="108">
                  <c:v>43101</c:v>
                </c:pt>
                <c:pt idx="109">
                  <c:v>43132</c:v>
                </c:pt>
                <c:pt idx="110">
                  <c:v>43160</c:v>
                </c:pt>
                <c:pt idx="111">
                  <c:v>43191</c:v>
                </c:pt>
                <c:pt idx="112">
                  <c:v>43221</c:v>
                </c:pt>
                <c:pt idx="113">
                  <c:v>43252</c:v>
                </c:pt>
                <c:pt idx="114">
                  <c:v>43282</c:v>
                </c:pt>
                <c:pt idx="115">
                  <c:v>43313</c:v>
                </c:pt>
                <c:pt idx="116">
                  <c:v>43344</c:v>
                </c:pt>
                <c:pt idx="117">
                  <c:v>43374</c:v>
                </c:pt>
                <c:pt idx="118">
                  <c:v>43405</c:v>
                </c:pt>
                <c:pt idx="119">
                  <c:v>43435</c:v>
                </c:pt>
                <c:pt idx="120">
                  <c:v>43466</c:v>
                </c:pt>
                <c:pt idx="121">
                  <c:v>43515</c:v>
                </c:pt>
                <c:pt idx="122">
                  <c:v>43543</c:v>
                </c:pt>
                <c:pt idx="123">
                  <c:v>43556</c:v>
                </c:pt>
                <c:pt idx="124">
                  <c:v>43586</c:v>
                </c:pt>
                <c:pt idx="125">
                  <c:v>43617</c:v>
                </c:pt>
                <c:pt idx="126">
                  <c:v>43647</c:v>
                </c:pt>
                <c:pt idx="127">
                  <c:v>43678</c:v>
                </c:pt>
                <c:pt idx="128">
                  <c:v>43709</c:v>
                </c:pt>
                <c:pt idx="129">
                  <c:v>43739</c:v>
                </c:pt>
                <c:pt idx="130">
                  <c:v>43770</c:v>
                </c:pt>
                <c:pt idx="131">
                  <c:v>43800</c:v>
                </c:pt>
                <c:pt idx="132">
                  <c:v>43831</c:v>
                </c:pt>
                <c:pt idx="133">
                  <c:v>43862</c:v>
                </c:pt>
                <c:pt idx="134">
                  <c:v>43891</c:v>
                </c:pt>
                <c:pt idx="135">
                  <c:v>43922</c:v>
                </c:pt>
                <c:pt idx="136">
                  <c:v>43952</c:v>
                </c:pt>
                <c:pt idx="137">
                  <c:v>43983</c:v>
                </c:pt>
                <c:pt idx="138">
                  <c:v>44013</c:v>
                </c:pt>
                <c:pt idx="139">
                  <c:v>44044</c:v>
                </c:pt>
                <c:pt idx="140">
                  <c:v>44075</c:v>
                </c:pt>
                <c:pt idx="141">
                  <c:v>44105</c:v>
                </c:pt>
                <c:pt idx="142">
                  <c:v>44136</c:v>
                </c:pt>
                <c:pt idx="143">
                  <c:v>44166</c:v>
                </c:pt>
                <c:pt idx="144">
                  <c:v>44197</c:v>
                </c:pt>
                <c:pt idx="145">
                  <c:v>44228</c:v>
                </c:pt>
                <c:pt idx="146">
                  <c:v>44256</c:v>
                </c:pt>
                <c:pt idx="147">
                  <c:v>44287</c:v>
                </c:pt>
                <c:pt idx="148">
                  <c:v>44317</c:v>
                </c:pt>
                <c:pt idx="149">
                  <c:v>44348</c:v>
                </c:pt>
                <c:pt idx="150">
                  <c:v>44398</c:v>
                </c:pt>
                <c:pt idx="151">
                  <c:v>44417</c:v>
                </c:pt>
                <c:pt idx="152">
                  <c:v>44468</c:v>
                </c:pt>
                <c:pt idx="153">
                  <c:v>44470</c:v>
                </c:pt>
                <c:pt idx="154">
                  <c:v>44501</c:v>
                </c:pt>
                <c:pt idx="155">
                  <c:v>44531</c:v>
                </c:pt>
                <c:pt idx="156">
                  <c:v>44562</c:v>
                </c:pt>
                <c:pt idx="157">
                  <c:v>44593</c:v>
                </c:pt>
                <c:pt idx="158">
                  <c:v>44621</c:v>
                </c:pt>
                <c:pt idx="159">
                  <c:v>44673</c:v>
                </c:pt>
                <c:pt idx="160">
                  <c:v>44682</c:v>
                </c:pt>
                <c:pt idx="161">
                  <c:v>44713</c:v>
                </c:pt>
                <c:pt idx="162">
                  <c:v>44743</c:v>
                </c:pt>
                <c:pt idx="163">
                  <c:v>44774</c:v>
                </c:pt>
                <c:pt idx="164">
                  <c:v>44805</c:v>
                </c:pt>
                <c:pt idx="165">
                  <c:v>44835</c:v>
                </c:pt>
                <c:pt idx="166">
                  <c:v>44866</c:v>
                </c:pt>
                <c:pt idx="167">
                  <c:v>44896</c:v>
                </c:pt>
                <c:pt idx="168">
                  <c:v>44927</c:v>
                </c:pt>
                <c:pt idx="169">
                  <c:v>44958</c:v>
                </c:pt>
                <c:pt idx="170">
                  <c:v>45008</c:v>
                </c:pt>
                <c:pt idx="171">
                  <c:v>45039</c:v>
                </c:pt>
                <c:pt idx="172">
                  <c:v>45069</c:v>
                </c:pt>
                <c:pt idx="173">
                  <c:v>45078</c:v>
                </c:pt>
                <c:pt idx="174">
                  <c:v>45108</c:v>
                </c:pt>
                <c:pt idx="175">
                  <c:v>45140</c:v>
                </c:pt>
                <c:pt idx="176">
                  <c:v>45170</c:v>
                </c:pt>
                <c:pt idx="177">
                  <c:v>45200</c:v>
                </c:pt>
                <c:pt idx="178">
                  <c:v>45231</c:v>
                </c:pt>
                <c:pt idx="179">
                  <c:v>45261</c:v>
                </c:pt>
                <c:pt idx="180">
                  <c:v>45292</c:v>
                </c:pt>
                <c:pt idx="181">
                  <c:v>45323</c:v>
                </c:pt>
                <c:pt idx="182">
                  <c:v>45352</c:v>
                </c:pt>
                <c:pt idx="183">
                  <c:v>45383</c:v>
                </c:pt>
                <c:pt idx="184">
                  <c:v>45413</c:v>
                </c:pt>
                <c:pt idx="185">
                  <c:v>45444</c:v>
                </c:pt>
                <c:pt idx="186">
                  <c:v>45474</c:v>
                </c:pt>
                <c:pt idx="187">
                  <c:v>45505</c:v>
                </c:pt>
                <c:pt idx="188">
                  <c:v>45536</c:v>
                </c:pt>
                <c:pt idx="189">
                  <c:v>45566</c:v>
                </c:pt>
                <c:pt idx="190">
                  <c:v>45597</c:v>
                </c:pt>
                <c:pt idx="191">
                  <c:v>45627</c:v>
                </c:pt>
                <c:pt idx="192">
                  <c:v>45658</c:v>
                </c:pt>
                <c:pt idx="193">
                  <c:v>45689</c:v>
                </c:pt>
                <c:pt idx="194">
                  <c:v>45717</c:v>
                </c:pt>
                <c:pt idx="195">
                  <c:v>45748</c:v>
                </c:pt>
                <c:pt idx="196">
                  <c:v>45778</c:v>
                </c:pt>
                <c:pt idx="197">
                  <c:v>45809</c:v>
                </c:pt>
                <c:pt idx="198">
                  <c:v>45839</c:v>
                </c:pt>
                <c:pt idx="199">
                  <c:v>45870</c:v>
                </c:pt>
                <c:pt idx="200">
                  <c:v>45901</c:v>
                </c:pt>
              </c:numCache>
            </c:numRef>
          </c:cat>
          <c:val>
            <c:numRef>
              <c:f>'unemployment rates'!$D$2:$D$204</c:f>
              <c:numCache>
                <c:formatCode>General</c:formatCode>
                <c:ptCount val="203"/>
                <c:pt idx="0">
                  <c:v>8.6</c:v>
                </c:pt>
                <c:pt idx="1">
                  <c:v>8.9</c:v>
                </c:pt>
                <c:pt idx="2">
                  <c:v>8.9</c:v>
                </c:pt>
                <c:pt idx="3">
                  <c:v>8.5</c:v>
                </c:pt>
                <c:pt idx="4">
                  <c:v>9.1999999999999993</c:v>
                </c:pt>
                <c:pt idx="5">
                  <c:v>10</c:v>
                </c:pt>
                <c:pt idx="6">
                  <c:v>10</c:v>
                </c:pt>
                <c:pt idx="7">
                  <c:v>10.199999999999999</c:v>
                </c:pt>
                <c:pt idx="8">
                  <c:v>10.3</c:v>
                </c:pt>
                <c:pt idx="9">
                  <c:v>10.199999999999999</c:v>
                </c:pt>
                <c:pt idx="10">
                  <c:v>10</c:v>
                </c:pt>
                <c:pt idx="11">
                  <c:v>9.9</c:v>
                </c:pt>
                <c:pt idx="12">
                  <c:v>10.6</c:v>
                </c:pt>
                <c:pt idx="13">
                  <c:v>10.4</c:v>
                </c:pt>
                <c:pt idx="14">
                  <c:v>10</c:v>
                </c:pt>
                <c:pt idx="15">
                  <c:v>9.1</c:v>
                </c:pt>
                <c:pt idx="16">
                  <c:v>9.1</c:v>
                </c:pt>
                <c:pt idx="17">
                  <c:v>9.8000000000000007</c:v>
                </c:pt>
                <c:pt idx="18">
                  <c:v>10</c:v>
                </c:pt>
                <c:pt idx="19">
                  <c:v>10</c:v>
                </c:pt>
                <c:pt idx="20">
                  <c:v>9.6999999999999993</c:v>
                </c:pt>
                <c:pt idx="21">
                  <c:v>9.6</c:v>
                </c:pt>
                <c:pt idx="22">
                  <c:v>9.6999999999999993</c:v>
                </c:pt>
                <c:pt idx="23">
                  <c:v>9.5</c:v>
                </c:pt>
                <c:pt idx="24">
                  <c:v>10.1</c:v>
                </c:pt>
                <c:pt idx="25">
                  <c:v>10</c:v>
                </c:pt>
                <c:pt idx="26">
                  <c:v>9.9</c:v>
                </c:pt>
                <c:pt idx="27">
                  <c:v>9.4</c:v>
                </c:pt>
                <c:pt idx="28">
                  <c:v>9.8000000000000007</c:v>
                </c:pt>
                <c:pt idx="29">
                  <c:v>10.9</c:v>
                </c:pt>
                <c:pt idx="30">
                  <c:v>10.8</c:v>
                </c:pt>
                <c:pt idx="31">
                  <c:v>10.6</c:v>
                </c:pt>
                <c:pt idx="32">
                  <c:v>10.4</c:v>
                </c:pt>
                <c:pt idx="33">
                  <c:v>10</c:v>
                </c:pt>
                <c:pt idx="34">
                  <c:v>9.6</c:v>
                </c:pt>
                <c:pt idx="35">
                  <c:v>9.5</c:v>
                </c:pt>
                <c:pt idx="36">
                  <c:v>9.8000000000000007</c:v>
                </c:pt>
                <c:pt idx="37">
                  <c:v>9.6999999999999993</c:v>
                </c:pt>
                <c:pt idx="38">
                  <c:v>9.3000000000000007</c:v>
                </c:pt>
                <c:pt idx="39">
                  <c:v>8.3000000000000007</c:v>
                </c:pt>
                <c:pt idx="40">
                  <c:v>8.6</c:v>
                </c:pt>
                <c:pt idx="41">
                  <c:v>9.3000000000000007</c:v>
                </c:pt>
                <c:pt idx="42">
                  <c:v>9.4</c:v>
                </c:pt>
                <c:pt idx="43">
                  <c:v>9.1999999999999993</c:v>
                </c:pt>
                <c:pt idx="44">
                  <c:v>8.6</c:v>
                </c:pt>
                <c:pt idx="45">
                  <c:v>8.5</c:v>
                </c:pt>
                <c:pt idx="46">
                  <c:v>8.1999999999999993</c:v>
                </c:pt>
                <c:pt idx="47">
                  <c:v>8.5</c:v>
                </c:pt>
                <c:pt idx="48">
                  <c:v>9.1999999999999993</c:v>
                </c:pt>
                <c:pt idx="49">
                  <c:v>8.6999999999999993</c:v>
                </c:pt>
                <c:pt idx="50">
                  <c:v>8.4</c:v>
                </c:pt>
                <c:pt idx="51">
                  <c:v>7.8</c:v>
                </c:pt>
                <c:pt idx="52">
                  <c:v>8.1</c:v>
                </c:pt>
                <c:pt idx="53">
                  <c:v>9</c:v>
                </c:pt>
                <c:pt idx="54">
                  <c:v>8.9</c:v>
                </c:pt>
                <c:pt idx="55">
                  <c:v>8.8000000000000007</c:v>
                </c:pt>
                <c:pt idx="56">
                  <c:v>8.5</c:v>
                </c:pt>
                <c:pt idx="57">
                  <c:v>8.6999999999999993</c:v>
                </c:pt>
                <c:pt idx="58">
                  <c:v>7.7</c:v>
                </c:pt>
                <c:pt idx="59">
                  <c:v>7.5</c:v>
                </c:pt>
                <c:pt idx="60">
                  <c:v>8</c:v>
                </c:pt>
                <c:pt idx="61">
                  <c:v>8.1999999999999993</c:v>
                </c:pt>
                <c:pt idx="62">
                  <c:v>8</c:v>
                </c:pt>
                <c:pt idx="63">
                  <c:v>7</c:v>
                </c:pt>
                <c:pt idx="64">
                  <c:v>7.4</c:v>
                </c:pt>
                <c:pt idx="65">
                  <c:v>7.9</c:v>
                </c:pt>
                <c:pt idx="66">
                  <c:v>8.4</c:v>
                </c:pt>
                <c:pt idx="67">
                  <c:v>8.3000000000000007</c:v>
                </c:pt>
                <c:pt idx="68">
                  <c:v>7.7</c:v>
                </c:pt>
                <c:pt idx="69">
                  <c:v>7.4</c:v>
                </c:pt>
                <c:pt idx="70">
                  <c:v>7.2</c:v>
                </c:pt>
                <c:pt idx="71">
                  <c:v>7.1</c:v>
                </c:pt>
                <c:pt idx="72">
                  <c:v>7.7</c:v>
                </c:pt>
                <c:pt idx="73">
                  <c:v>7.4</c:v>
                </c:pt>
                <c:pt idx="74">
                  <c:v>7</c:v>
                </c:pt>
                <c:pt idx="75">
                  <c:v>6.4</c:v>
                </c:pt>
                <c:pt idx="76">
                  <c:v>6.9</c:v>
                </c:pt>
                <c:pt idx="77">
                  <c:v>7.2</c:v>
                </c:pt>
                <c:pt idx="78">
                  <c:v>7.3</c:v>
                </c:pt>
                <c:pt idx="79">
                  <c:v>7.1</c:v>
                </c:pt>
                <c:pt idx="80">
                  <c:v>6.7</c:v>
                </c:pt>
                <c:pt idx="81">
                  <c:v>6.6</c:v>
                </c:pt>
                <c:pt idx="82">
                  <c:v>6.4</c:v>
                </c:pt>
                <c:pt idx="83">
                  <c:v>6.2</c:v>
                </c:pt>
                <c:pt idx="84">
                  <c:v>6.5</c:v>
                </c:pt>
                <c:pt idx="85">
                  <c:v>6.4</c:v>
                </c:pt>
                <c:pt idx="86">
                  <c:v>6.2</c:v>
                </c:pt>
                <c:pt idx="87">
                  <c:v>5.5</c:v>
                </c:pt>
                <c:pt idx="88">
                  <c:v>5.5</c:v>
                </c:pt>
                <c:pt idx="89">
                  <c:v>6.5</c:v>
                </c:pt>
                <c:pt idx="90">
                  <c:v>6.6</c:v>
                </c:pt>
                <c:pt idx="91">
                  <c:v>6.7</c:v>
                </c:pt>
                <c:pt idx="92">
                  <c:v>6.5</c:v>
                </c:pt>
                <c:pt idx="93">
                  <c:v>6.2</c:v>
                </c:pt>
                <c:pt idx="94">
                  <c:v>5.9</c:v>
                </c:pt>
                <c:pt idx="95">
                  <c:v>5.9</c:v>
                </c:pt>
                <c:pt idx="96">
                  <c:v>6.6</c:v>
                </c:pt>
                <c:pt idx="97">
                  <c:v>6.5</c:v>
                </c:pt>
                <c:pt idx="98">
                  <c:v>6.1</c:v>
                </c:pt>
                <c:pt idx="99">
                  <c:v>5.6</c:v>
                </c:pt>
                <c:pt idx="100">
                  <c:v>5.8</c:v>
                </c:pt>
                <c:pt idx="101">
                  <c:v>6.5</c:v>
                </c:pt>
                <c:pt idx="102">
                  <c:v>6.7</c:v>
                </c:pt>
                <c:pt idx="103">
                  <c:v>6.6</c:v>
                </c:pt>
                <c:pt idx="104">
                  <c:v>6.1</c:v>
                </c:pt>
                <c:pt idx="105">
                  <c:v>5.9</c:v>
                </c:pt>
                <c:pt idx="106">
                  <c:v>5.6</c:v>
                </c:pt>
                <c:pt idx="107">
                  <c:v>5.5</c:v>
                </c:pt>
                <c:pt idx="108">
                  <c:v>6.1</c:v>
                </c:pt>
                <c:pt idx="109">
                  <c:v>6</c:v>
                </c:pt>
                <c:pt idx="110">
                  <c:v>5.9</c:v>
                </c:pt>
                <c:pt idx="111">
                  <c:v>5.2</c:v>
                </c:pt>
                <c:pt idx="112">
                  <c:v>5.2</c:v>
                </c:pt>
                <c:pt idx="113">
                  <c:v>6.2</c:v>
                </c:pt>
                <c:pt idx="114">
                  <c:v>6.1</c:v>
                </c:pt>
                <c:pt idx="115">
                  <c:v>6</c:v>
                </c:pt>
                <c:pt idx="116">
                  <c:v>5.5</c:v>
                </c:pt>
                <c:pt idx="117">
                  <c:v>5.4</c:v>
                </c:pt>
                <c:pt idx="118">
                  <c:v>5.2</c:v>
                </c:pt>
                <c:pt idx="119">
                  <c:v>5.5</c:v>
                </c:pt>
                <c:pt idx="120">
                  <c:v>6.6</c:v>
                </c:pt>
                <c:pt idx="121">
                  <c:v>6</c:v>
                </c:pt>
                <c:pt idx="122">
                  <c:v>5.8</c:v>
                </c:pt>
                <c:pt idx="123">
                  <c:v>4.9000000000000004</c:v>
                </c:pt>
                <c:pt idx="124">
                  <c:v>5.3</c:v>
                </c:pt>
                <c:pt idx="125">
                  <c:v>5.9</c:v>
                </c:pt>
                <c:pt idx="126">
                  <c:v>6</c:v>
                </c:pt>
                <c:pt idx="127">
                  <c:v>5.8</c:v>
                </c:pt>
                <c:pt idx="128">
                  <c:v>5.2</c:v>
                </c:pt>
                <c:pt idx="129">
                  <c:v>5.2</c:v>
                </c:pt>
                <c:pt idx="130">
                  <c:v>4.9000000000000004</c:v>
                </c:pt>
                <c:pt idx="131">
                  <c:v>5</c:v>
                </c:pt>
                <c:pt idx="132">
                  <c:v>5.5</c:v>
                </c:pt>
                <c:pt idx="133">
                  <c:v>5.3</c:v>
                </c:pt>
                <c:pt idx="134">
                  <c:v>6.5</c:v>
                </c:pt>
                <c:pt idx="135">
                  <c:v>10.5</c:v>
                </c:pt>
                <c:pt idx="136">
                  <c:v>8.8000000000000007</c:v>
                </c:pt>
                <c:pt idx="137">
                  <c:v>8.9</c:v>
                </c:pt>
                <c:pt idx="138">
                  <c:v>9.3000000000000007</c:v>
                </c:pt>
                <c:pt idx="139">
                  <c:v>8.6</c:v>
                </c:pt>
                <c:pt idx="140">
                  <c:v>9</c:v>
                </c:pt>
                <c:pt idx="141">
                  <c:v>8.4</c:v>
                </c:pt>
                <c:pt idx="142">
                  <c:v>8.1999999999999993</c:v>
                </c:pt>
                <c:pt idx="143">
                  <c:v>7.3</c:v>
                </c:pt>
                <c:pt idx="144">
                  <c:v>6.6</c:v>
                </c:pt>
                <c:pt idx="145">
                  <c:v>7</c:v>
                </c:pt>
                <c:pt idx="146">
                  <c:v>6.9</c:v>
                </c:pt>
                <c:pt idx="147">
                  <c:v>6.6</c:v>
                </c:pt>
                <c:pt idx="148">
                  <c:v>6.7</c:v>
                </c:pt>
                <c:pt idx="149">
                  <c:v>8</c:v>
                </c:pt>
                <c:pt idx="150">
                  <c:v>7.6</c:v>
                </c:pt>
                <c:pt idx="151">
                  <c:v>7.4</c:v>
                </c:pt>
                <c:pt idx="152">
                  <c:v>6.8</c:v>
                </c:pt>
                <c:pt idx="153">
                  <c:v>6.4</c:v>
                </c:pt>
                <c:pt idx="154">
                  <c:v>6.2</c:v>
                </c:pt>
                <c:pt idx="155">
                  <c:v>5.2</c:v>
                </c:pt>
                <c:pt idx="156">
                  <c:v>6.2</c:v>
                </c:pt>
                <c:pt idx="157">
                  <c:v>5.5</c:v>
                </c:pt>
                <c:pt idx="158">
                  <c:v>5.0999999999999996</c:v>
                </c:pt>
                <c:pt idx="159">
                  <c:v>4.2</c:v>
                </c:pt>
                <c:pt idx="160">
                  <c:v>4.4000000000000004</c:v>
                </c:pt>
                <c:pt idx="161">
                  <c:v>4.9000000000000004</c:v>
                </c:pt>
                <c:pt idx="162">
                  <c:v>4.7</c:v>
                </c:pt>
                <c:pt idx="163">
                  <c:v>4.5999999999999996</c:v>
                </c:pt>
                <c:pt idx="164">
                  <c:v>4.2</c:v>
                </c:pt>
                <c:pt idx="165">
                  <c:v>4.4000000000000004</c:v>
                </c:pt>
                <c:pt idx="166">
                  <c:v>4.2</c:v>
                </c:pt>
                <c:pt idx="167">
                  <c:v>4.0999999999999996</c:v>
                </c:pt>
                <c:pt idx="168">
                  <c:v>4.8</c:v>
                </c:pt>
                <c:pt idx="169">
                  <c:v>5</c:v>
                </c:pt>
                <c:pt idx="170">
                  <c:v>4.9000000000000004</c:v>
                </c:pt>
                <c:pt idx="171">
                  <c:v>4</c:v>
                </c:pt>
                <c:pt idx="172">
                  <c:v>4.5999999999999996</c:v>
                </c:pt>
                <c:pt idx="173">
                  <c:v>5.2</c:v>
                </c:pt>
                <c:pt idx="174">
                  <c:v>5.0999999999999996</c:v>
                </c:pt>
                <c:pt idx="175">
                  <c:v>5.3</c:v>
                </c:pt>
                <c:pt idx="176">
                  <c:v>5</c:v>
                </c:pt>
                <c:pt idx="177">
                  <c:v>5</c:v>
                </c:pt>
                <c:pt idx="178">
                  <c:v>4.5999999999999996</c:v>
                </c:pt>
                <c:pt idx="179">
                  <c:v>4.7</c:v>
                </c:pt>
                <c:pt idx="180">
                  <c:v>5.0999999999999996</c:v>
                </c:pt>
                <c:pt idx="181">
                  <c:v>5.3</c:v>
                </c:pt>
                <c:pt idx="182">
                  <c:v>5</c:v>
                </c:pt>
                <c:pt idx="183">
                  <c:v>4.5</c:v>
                </c:pt>
                <c:pt idx="184">
                  <c:v>5</c:v>
                </c:pt>
                <c:pt idx="185">
                  <c:v>5.7</c:v>
                </c:pt>
                <c:pt idx="186">
                  <c:v>6</c:v>
                </c:pt>
                <c:pt idx="187">
                  <c:v>6</c:v>
                </c:pt>
                <c:pt idx="188">
                  <c:v>5.2</c:v>
                </c:pt>
                <c:pt idx="189">
                  <c:v>5.2</c:v>
                </c:pt>
                <c:pt idx="190">
                  <c:v>5</c:v>
                </c:pt>
                <c:pt idx="191">
                  <c:v>4.9000000000000004</c:v>
                </c:pt>
                <c:pt idx="192">
                  <c:v>5.6</c:v>
                </c:pt>
                <c:pt idx="193">
                  <c:v>5.8</c:v>
                </c:pt>
                <c:pt idx="194">
                  <c:v>6</c:v>
                </c:pt>
                <c:pt idx="195">
                  <c:v>5.8</c:v>
                </c:pt>
                <c:pt idx="196">
                  <c:v>5.6</c:v>
                </c:pt>
                <c:pt idx="197">
                  <c:v>6.1</c:v>
                </c:pt>
                <c:pt idx="198">
                  <c:v>6.4</c:v>
                </c:pt>
                <c:pt idx="199">
                  <c:v>6.9</c:v>
                </c:pt>
                <c:pt idx="200">
                  <c:v>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682-4576-AB27-FC0B56C9EE52}"/>
            </c:ext>
          </c:extLst>
        </c:ser>
        <c:ser>
          <c:idx val="3"/>
          <c:order val="3"/>
          <c:tx>
            <c:strRef>
              <c:f>'unemployment rates'!$E$1</c:f>
              <c:strCache>
                <c:ptCount val="1"/>
                <c:pt idx="0">
                  <c:v>SMD</c:v>
                </c:pt>
              </c:strCache>
            </c:strRef>
          </c:tx>
          <c:spPr>
            <a:ln w="38100">
              <a:solidFill>
                <a:schemeClr val="bg2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'unemployment rates'!$A$2:$A$204</c:f>
              <c:numCache>
                <c:formatCode>[$-409]mmm\-yy;@</c:formatCode>
                <c:ptCount val="203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40492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40604</c:v>
                </c:pt>
                <c:pt idx="27">
                  <c:v>40634</c:v>
                </c:pt>
                <c:pt idx="28">
                  <c:v>40665</c:v>
                </c:pt>
                <c:pt idx="29">
                  <c:v>40697</c:v>
                </c:pt>
                <c:pt idx="30">
                  <c:v>40728</c:v>
                </c:pt>
                <c:pt idx="31">
                  <c:v>40766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40910</c:v>
                </c:pt>
                <c:pt idx="37">
                  <c:v>40942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41346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  <c:pt idx="57">
                  <c:v>41548</c:v>
                </c:pt>
                <c:pt idx="58">
                  <c:v>41579</c:v>
                </c:pt>
                <c:pt idx="59">
                  <c:v>41609</c:v>
                </c:pt>
                <c:pt idx="60">
                  <c:v>41640</c:v>
                </c:pt>
                <c:pt idx="61">
                  <c:v>41671</c:v>
                </c:pt>
                <c:pt idx="62">
                  <c:v>41699</c:v>
                </c:pt>
                <c:pt idx="63">
                  <c:v>41730</c:v>
                </c:pt>
                <c:pt idx="64">
                  <c:v>41760</c:v>
                </c:pt>
                <c:pt idx="65">
                  <c:v>41791</c:v>
                </c:pt>
                <c:pt idx="66">
                  <c:v>41821</c:v>
                </c:pt>
                <c:pt idx="67">
                  <c:v>41852</c:v>
                </c:pt>
                <c:pt idx="68">
                  <c:v>41883</c:v>
                </c:pt>
                <c:pt idx="69">
                  <c:v>41913</c:v>
                </c:pt>
                <c:pt idx="70">
                  <c:v>41944</c:v>
                </c:pt>
                <c:pt idx="71">
                  <c:v>41974</c:v>
                </c:pt>
                <c:pt idx="72">
                  <c:v>42005</c:v>
                </c:pt>
                <c:pt idx="73">
                  <c:v>42036</c:v>
                </c:pt>
                <c:pt idx="74">
                  <c:v>42064</c:v>
                </c:pt>
                <c:pt idx="75">
                  <c:v>42095</c:v>
                </c:pt>
                <c:pt idx="76">
                  <c:v>42125</c:v>
                </c:pt>
                <c:pt idx="77">
                  <c:v>42156</c:v>
                </c:pt>
                <c:pt idx="78">
                  <c:v>42186</c:v>
                </c:pt>
                <c:pt idx="79">
                  <c:v>42217</c:v>
                </c:pt>
                <c:pt idx="80">
                  <c:v>42248</c:v>
                </c:pt>
                <c:pt idx="81">
                  <c:v>42278</c:v>
                </c:pt>
                <c:pt idx="82">
                  <c:v>42309</c:v>
                </c:pt>
                <c:pt idx="83">
                  <c:v>42339</c:v>
                </c:pt>
                <c:pt idx="84">
                  <c:v>42370</c:v>
                </c:pt>
                <c:pt idx="85">
                  <c:v>42401</c:v>
                </c:pt>
                <c:pt idx="86">
                  <c:v>42430</c:v>
                </c:pt>
                <c:pt idx="87">
                  <c:v>42461</c:v>
                </c:pt>
                <c:pt idx="88">
                  <c:v>42491</c:v>
                </c:pt>
                <c:pt idx="89">
                  <c:v>42522</c:v>
                </c:pt>
                <c:pt idx="90">
                  <c:v>42552</c:v>
                </c:pt>
                <c:pt idx="91">
                  <c:v>42583</c:v>
                </c:pt>
                <c:pt idx="92">
                  <c:v>42614</c:v>
                </c:pt>
                <c:pt idx="93">
                  <c:v>42644</c:v>
                </c:pt>
                <c:pt idx="94">
                  <c:v>42675</c:v>
                </c:pt>
                <c:pt idx="95">
                  <c:v>42705</c:v>
                </c:pt>
                <c:pt idx="96">
                  <c:v>42736</c:v>
                </c:pt>
                <c:pt idx="97">
                  <c:v>42767</c:v>
                </c:pt>
                <c:pt idx="98">
                  <c:v>42795</c:v>
                </c:pt>
                <c:pt idx="99">
                  <c:v>42826</c:v>
                </c:pt>
                <c:pt idx="100">
                  <c:v>42856</c:v>
                </c:pt>
                <c:pt idx="101">
                  <c:v>42887</c:v>
                </c:pt>
                <c:pt idx="102">
                  <c:v>42917</c:v>
                </c:pt>
                <c:pt idx="103">
                  <c:v>42948</c:v>
                </c:pt>
                <c:pt idx="104">
                  <c:v>42979</c:v>
                </c:pt>
                <c:pt idx="105">
                  <c:v>43009</c:v>
                </c:pt>
                <c:pt idx="106">
                  <c:v>43040</c:v>
                </c:pt>
                <c:pt idx="107">
                  <c:v>43070</c:v>
                </c:pt>
                <c:pt idx="108">
                  <c:v>43101</c:v>
                </c:pt>
                <c:pt idx="109">
                  <c:v>43132</c:v>
                </c:pt>
                <c:pt idx="110">
                  <c:v>43160</c:v>
                </c:pt>
                <c:pt idx="111">
                  <c:v>43191</c:v>
                </c:pt>
                <c:pt idx="112">
                  <c:v>43221</c:v>
                </c:pt>
                <c:pt idx="113">
                  <c:v>43252</c:v>
                </c:pt>
                <c:pt idx="114">
                  <c:v>43282</c:v>
                </c:pt>
                <c:pt idx="115">
                  <c:v>43313</c:v>
                </c:pt>
                <c:pt idx="116">
                  <c:v>43344</c:v>
                </c:pt>
                <c:pt idx="117">
                  <c:v>43374</c:v>
                </c:pt>
                <c:pt idx="118">
                  <c:v>43405</c:v>
                </c:pt>
                <c:pt idx="119">
                  <c:v>43435</c:v>
                </c:pt>
                <c:pt idx="120">
                  <c:v>43466</c:v>
                </c:pt>
                <c:pt idx="121">
                  <c:v>43515</c:v>
                </c:pt>
                <c:pt idx="122">
                  <c:v>43543</c:v>
                </c:pt>
                <c:pt idx="123">
                  <c:v>43556</c:v>
                </c:pt>
                <c:pt idx="124">
                  <c:v>43586</c:v>
                </c:pt>
                <c:pt idx="125">
                  <c:v>43617</c:v>
                </c:pt>
                <c:pt idx="126">
                  <c:v>43647</c:v>
                </c:pt>
                <c:pt idx="127">
                  <c:v>43678</c:v>
                </c:pt>
                <c:pt idx="128">
                  <c:v>43709</c:v>
                </c:pt>
                <c:pt idx="129">
                  <c:v>43739</c:v>
                </c:pt>
                <c:pt idx="130">
                  <c:v>43770</c:v>
                </c:pt>
                <c:pt idx="131">
                  <c:v>43800</c:v>
                </c:pt>
                <c:pt idx="132">
                  <c:v>43831</c:v>
                </c:pt>
                <c:pt idx="133">
                  <c:v>43862</c:v>
                </c:pt>
                <c:pt idx="134">
                  <c:v>43891</c:v>
                </c:pt>
                <c:pt idx="135">
                  <c:v>43922</c:v>
                </c:pt>
                <c:pt idx="136">
                  <c:v>43952</c:v>
                </c:pt>
                <c:pt idx="137">
                  <c:v>43983</c:v>
                </c:pt>
                <c:pt idx="138">
                  <c:v>44013</c:v>
                </c:pt>
                <c:pt idx="139">
                  <c:v>44044</c:v>
                </c:pt>
                <c:pt idx="140">
                  <c:v>44075</c:v>
                </c:pt>
                <c:pt idx="141">
                  <c:v>44105</c:v>
                </c:pt>
                <c:pt idx="142">
                  <c:v>44136</c:v>
                </c:pt>
                <c:pt idx="143">
                  <c:v>44166</c:v>
                </c:pt>
                <c:pt idx="144">
                  <c:v>44197</c:v>
                </c:pt>
                <c:pt idx="145">
                  <c:v>44228</c:v>
                </c:pt>
                <c:pt idx="146">
                  <c:v>44256</c:v>
                </c:pt>
                <c:pt idx="147">
                  <c:v>44287</c:v>
                </c:pt>
                <c:pt idx="148">
                  <c:v>44317</c:v>
                </c:pt>
                <c:pt idx="149">
                  <c:v>44348</c:v>
                </c:pt>
                <c:pt idx="150">
                  <c:v>44398</c:v>
                </c:pt>
                <c:pt idx="151">
                  <c:v>44417</c:v>
                </c:pt>
                <c:pt idx="152">
                  <c:v>44468</c:v>
                </c:pt>
                <c:pt idx="153">
                  <c:v>44470</c:v>
                </c:pt>
                <c:pt idx="154">
                  <c:v>44501</c:v>
                </c:pt>
                <c:pt idx="155">
                  <c:v>44531</c:v>
                </c:pt>
                <c:pt idx="156">
                  <c:v>44562</c:v>
                </c:pt>
                <c:pt idx="157">
                  <c:v>44593</c:v>
                </c:pt>
                <c:pt idx="158">
                  <c:v>44621</c:v>
                </c:pt>
                <c:pt idx="159">
                  <c:v>44673</c:v>
                </c:pt>
                <c:pt idx="160">
                  <c:v>44682</c:v>
                </c:pt>
                <c:pt idx="161">
                  <c:v>44713</c:v>
                </c:pt>
                <c:pt idx="162">
                  <c:v>44743</c:v>
                </c:pt>
                <c:pt idx="163">
                  <c:v>44774</c:v>
                </c:pt>
                <c:pt idx="164">
                  <c:v>44805</c:v>
                </c:pt>
                <c:pt idx="165">
                  <c:v>44835</c:v>
                </c:pt>
                <c:pt idx="166">
                  <c:v>44866</c:v>
                </c:pt>
                <c:pt idx="167">
                  <c:v>44896</c:v>
                </c:pt>
                <c:pt idx="168">
                  <c:v>44927</c:v>
                </c:pt>
                <c:pt idx="169">
                  <c:v>44958</c:v>
                </c:pt>
                <c:pt idx="170">
                  <c:v>45008</c:v>
                </c:pt>
                <c:pt idx="171">
                  <c:v>45039</c:v>
                </c:pt>
                <c:pt idx="172">
                  <c:v>45069</c:v>
                </c:pt>
                <c:pt idx="173">
                  <c:v>45078</c:v>
                </c:pt>
                <c:pt idx="174">
                  <c:v>45108</c:v>
                </c:pt>
                <c:pt idx="175">
                  <c:v>45140</c:v>
                </c:pt>
                <c:pt idx="176">
                  <c:v>45170</c:v>
                </c:pt>
                <c:pt idx="177">
                  <c:v>45200</c:v>
                </c:pt>
                <c:pt idx="178">
                  <c:v>45231</c:v>
                </c:pt>
                <c:pt idx="179">
                  <c:v>45261</c:v>
                </c:pt>
                <c:pt idx="180">
                  <c:v>45292</c:v>
                </c:pt>
                <c:pt idx="181">
                  <c:v>45323</c:v>
                </c:pt>
                <c:pt idx="182">
                  <c:v>45352</c:v>
                </c:pt>
                <c:pt idx="183">
                  <c:v>45383</c:v>
                </c:pt>
                <c:pt idx="184">
                  <c:v>45413</c:v>
                </c:pt>
                <c:pt idx="185">
                  <c:v>45444</c:v>
                </c:pt>
                <c:pt idx="186">
                  <c:v>45474</c:v>
                </c:pt>
                <c:pt idx="187">
                  <c:v>45505</c:v>
                </c:pt>
                <c:pt idx="188">
                  <c:v>45536</c:v>
                </c:pt>
                <c:pt idx="189">
                  <c:v>45566</c:v>
                </c:pt>
                <c:pt idx="190">
                  <c:v>45597</c:v>
                </c:pt>
                <c:pt idx="191">
                  <c:v>45627</c:v>
                </c:pt>
                <c:pt idx="192">
                  <c:v>45658</c:v>
                </c:pt>
                <c:pt idx="193">
                  <c:v>45689</c:v>
                </c:pt>
                <c:pt idx="194">
                  <c:v>45717</c:v>
                </c:pt>
                <c:pt idx="195">
                  <c:v>45748</c:v>
                </c:pt>
                <c:pt idx="196">
                  <c:v>45778</c:v>
                </c:pt>
                <c:pt idx="197">
                  <c:v>45809</c:v>
                </c:pt>
                <c:pt idx="198">
                  <c:v>45839</c:v>
                </c:pt>
                <c:pt idx="199">
                  <c:v>45870</c:v>
                </c:pt>
                <c:pt idx="200">
                  <c:v>45901</c:v>
                </c:pt>
              </c:numCache>
            </c:numRef>
          </c:cat>
          <c:val>
            <c:numRef>
              <c:f>'unemployment rates'!$E$2:$E$204</c:f>
              <c:numCache>
                <c:formatCode>0.0</c:formatCode>
                <c:ptCount val="203"/>
                <c:pt idx="0">
                  <c:v>5.4942375252891331</c:v>
                </c:pt>
                <c:pt idx="1">
                  <c:v>5.9716376590911757</c:v>
                </c:pt>
                <c:pt idx="2">
                  <c:v>5.7858108622233662</c:v>
                </c:pt>
                <c:pt idx="3">
                  <c:v>5.5395726874019235</c:v>
                </c:pt>
                <c:pt idx="4">
                  <c:v>6.0059088799103115</c:v>
                </c:pt>
                <c:pt idx="5">
                  <c:v>6.5540174645732137</c:v>
                </c:pt>
                <c:pt idx="6">
                  <c:v>6.4519586434515386</c:v>
                </c:pt>
                <c:pt idx="7">
                  <c:v>6.3536806366470717</c:v>
                </c:pt>
                <c:pt idx="8">
                  <c:v>6.5375080804675871</c:v>
                </c:pt>
                <c:pt idx="9">
                  <c:v>6.7379280737537179</c:v>
                </c:pt>
                <c:pt idx="10">
                  <c:v>6.5067690385204129</c:v>
                </c:pt>
                <c:pt idx="11">
                  <c:v>6.471309444831669</c:v>
                </c:pt>
                <c:pt idx="12">
                  <c:v>7.1590980289994626</c:v>
                </c:pt>
                <c:pt idx="13">
                  <c:v>7.0044667483213514</c:v>
                </c:pt>
                <c:pt idx="14">
                  <c:v>6.9487806037244804</c:v>
                </c:pt>
                <c:pt idx="15">
                  <c:v>6.4253082195990379</c:v>
                </c:pt>
                <c:pt idx="16">
                  <c:v>6.4970335909188419</c:v>
                </c:pt>
                <c:pt idx="17">
                  <c:v>6.8127524066324234</c:v>
                </c:pt>
                <c:pt idx="18">
                  <c:v>6.8371780536690272</c:v>
                </c:pt>
                <c:pt idx="19">
                  <c:v>6.7508101460214993</c:v>
                </c:pt>
                <c:pt idx="20">
                  <c:v>6.5729808490202348</c:v>
                </c:pt>
                <c:pt idx="21">
                  <c:v>6.4527343249526883</c:v>
                </c:pt>
                <c:pt idx="22">
                  <c:v>6.5129561130599551</c:v>
                </c:pt>
                <c:pt idx="23">
                  <c:v>6.1786186349483492</c:v>
                </c:pt>
                <c:pt idx="24">
                  <c:v>6.6136717151043802</c:v>
                </c:pt>
                <c:pt idx="25">
                  <c:v>6.5044741720855583</c:v>
                </c:pt>
                <c:pt idx="26">
                  <c:v>6.342402858767791</c:v>
                </c:pt>
                <c:pt idx="27">
                  <c:v>6.0516694542728926</c:v>
                </c:pt>
                <c:pt idx="28">
                  <c:v>6.3146800165894339</c:v>
                </c:pt>
                <c:pt idx="29">
                  <c:v>6.8464073071554097</c:v>
                </c:pt>
                <c:pt idx="30">
                  <c:v>6.6516944215664608</c:v>
                </c:pt>
                <c:pt idx="31">
                  <c:v>6.6013447545062931</c:v>
                </c:pt>
                <c:pt idx="32">
                  <c:v>6.5135454434350422</c:v>
                </c:pt>
                <c:pt idx="33">
                  <c:v>6.3284475623247616</c:v>
                </c:pt>
                <c:pt idx="34">
                  <c:v>5.9373116580275065</c:v>
                </c:pt>
                <c:pt idx="35">
                  <c:v>5.9346394170938312</c:v>
                </c:pt>
                <c:pt idx="36">
                  <c:v>6.3913582740094954</c:v>
                </c:pt>
                <c:pt idx="37">
                  <c:v>6.4703117145727242</c:v>
                </c:pt>
                <c:pt idx="38">
                  <c:v>6.2300391928222076</c:v>
                </c:pt>
                <c:pt idx="39">
                  <c:v>5.8060270272694723</c:v>
                </c:pt>
                <c:pt idx="40">
                  <c:v>6.0600087284243243</c:v>
                </c:pt>
                <c:pt idx="41">
                  <c:v>6.4887018094469395</c:v>
                </c:pt>
                <c:pt idx="42">
                  <c:v>6.443557874928957</c:v>
                </c:pt>
                <c:pt idx="43">
                  <c:v>6.2611818352096211</c:v>
                </c:pt>
                <c:pt idx="44">
                  <c:v>5.8632625168819192</c:v>
                </c:pt>
                <c:pt idx="45">
                  <c:v>5.9222385512619793</c:v>
                </c:pt>
                <c:pt idx="46">
                  <c:v>5.7528469679288561</c:v>
                </c:pt>
                <c:pt idx="47">
                  <c:v>5.8216955971849131</c:v>
                </c:pt>
                <c:pt idx="48">
                  <c:v>6.3718880044079054</c:v>
                </c:pt>
                <c:pt idx="49">
                  <c:v>6.2048365806349581</c:v>
                </c:pt>
                <c:pt idx="50">
                  <c:v>6.0079463076876021</c:v>
                </c:pt>
                <c:pt idx="51">
                  <c:v>5.6496742787774119</c:v>
                </c:pt>
                <c:pt idx="52">
                  <c:v>5.9755977321169347</c:v>
                </c:pt>
                <c:pt idx="53">
                  <c:v>6.4670421396549456</c:v>
                </c:pt>
                <c:pt idx="54">
                  <c:v>6.1073354904042487</c:v>
                </c:pt>
                <c:pt idx="55">
                  <c:v>5.8809650872117514</c:v>
                </c:pt>
                <c:pt idx="56">
                  <c:v>5.6889908810918532</c:v>
                </c:pt>
                <c:pt idx="57">
                  <c:v>6.113694508358944</c:v>
                </c:pt>
                <c:pt idx="58">
                  <c:v>5.3311811477587367</c:v>
                </c:pt>
                <c:pt idx="59">
                  <c:v>4.9749122191153567</c:v>
                </c:pt>
                <c:pt idx="60">
                  <c:v>5.3785590076372287</c:v>
                </c:pt>
                <c:pt idx="61">
                  <c:v>5.4834286581276528</c:v>
                </c:pt>
                <c:pt idx="62">
                  <c:v>5.4031075154087196</c:v>
                </c:pt>
                <c:pt idx="63">
                  <c:v>4.764249222828556</c:v>
                </c:pt>
                <c:pt idx="64">
                  <c:v>5.1398583698470643</c:v>
                </c:pt>
                <c:pt idx="65">
                  <c:v>5.4596640206756506</c:v>
                </c:pt>
                <c:pt idx="66">
                  <c:v>5.5642557759552922</c:v>
                </c:pt>
                <c:pt idx="67">
                  <c:v>5.3791742457768379</c:v>
                </c:pt>
                <c:pt idx="68">
                  <c:v>4.933376132219597</c:v>
                </c:pt>
                <c:pt idx="69">
                  <c:v>4.8442088378052794</c:v>
                </c:pt>
                <c:pt idx="70">
                  <c:v>4.7236591342227063</c:v>
                </c:pt>
                <c:pt idx="71">
                  <c:v>4.4342643979246841</c:v>
                </c:pt>
                <c:pt idx="72">
                  <c:v>4.983476600268415</c:v>
                </c:pt>
                <c:pt idx="73">
                  <c:v>4.7913367317631241</c:v>
                </c:pt>
                <c:pt idx="74">
                  <c:v>4.6278487566991373</c:v>
                </c:pt>
                <c:pt idx="75">
                  <c:v>4.270189193904943</c:v>
                </c:pt>
                <c:pt idx="76">
                  <c:v>4.6803883767171373</c:v>
                </c:pt>
                <c:pt idx="77">
                  <c:v>4.8374651897657319</c:v>
                </c:pt>
                <c:pt idx="78">
                  <c:v>4.731867413153882</c:v>
                </c:pt>
                <c:pt idx="79">
                  <c:v>4.4767592376556919</c:v>
                </c:pt>
                <c:pt idx="80">
                  <c:v>4.3527300527615793</c:v>
                </c:pt>
                <c:pt idx="81">
                  <c:v>4.4159263911378801</c:v>
                </c:pt>
                <c:pt idx="82">
                  <c:v>4.1442477381437204</c:v>
                </c:pt>
                <c:pt idx="83">
                  <c:v>3.779085582255675</c:v>
                </c:pt>
                <c:pt idx="84">
                  <c:v>3.9880437103317097</c:v>
                </c:pt>
                <c:pt idx="85">
                  <c:v>3.9301924578780922</c:v>
                </c:pt>
                <c:pt idx="86">
                  <c:v>3.843756348927839</c:v>
                </c:pt>
                <c:pt idx="87">
                  <c:v>3.456339006492045</c:v>
                </c:pt>
                <c:pt idx="88">
                  <c:v>3.4591991792334915</c:v>
                </c:pt>
                <c:pt idx="89">
                  <c:v>3.9555997242770111</c:v>
                </c:pt>
                <c:pt idx="90">
                  <c:v>3.8993888453507433</c:v>
                </c:pt>
                <c:pt idx="91">
                  <c:v>3.726362200297602</c:v>
                </c:pt>
                <c:pt idx="92">
                  <c:v>3.6145869617641537</c:v>
                </c:pt>
                <c:pt idx="93">
                  <c:v>3.7514000740623019</c:v>
                </c:pt>
                <c:pt idx="94">
                  <c:v>3.4424961123896356</c:v>
                </c:pt>
                <c:pt idx="95">
                  <c:v>3.2625059930434888</c:v>
                </c:pt>
                <c:pt idx="96">
                  <c:v>3.8137446025470512</c:v>
                </c:pt>
                <c:pt idx="97">
                  <c:v>3.8167754666682754</c:v>
                </c:pt>
                <c:pt idx="98">
                  <c:v>3.5212274943026629</c:v>
                </c:pt>
                <c:pt idx="99">
                  <c:v>3.1395363737714161</c:v>
                </c:pt>
                <c:pt idx="100">
                  <c:v>3.3899416777742259</c:v>
                </c:pt>
                <c:pt idx="101">
                  <c:v>3.7515349522583334</c:v>
                </c:pt>
                <c:pt idx="102">
                  <c:v>3.7740219863560944</c:v>
                </c:pt>
                <c:pt idx="103">
                  <c:v>3.6537586374644957</c:v>
                </c:pt>
                <c:pt idx="104">
                  <c:v>3.4307980277779224</c:v>
                </c:pt>
                <c:pt idx="105">
                  <c:v>3.6031096373509071</c:v>
                </c:pt>
                <c:pt idx="106">
                  <c:v>3.5668389361455297</c:v>
                </c:pt>
                <c:pt idx="107">
                  <c:v>3.3262755430619357</c:v>
                </c:pt>
                <c:pt idx="108">
                  <c:v>3.8768862964192454</c:v>
                </c:pt>
                <c:pt idx="109">
                  <c:v>3.8398287978218217</c:v>
                </c:pt>
                <c:pt idx="110">
                  <c:v>3.6496518480434843</c:v>
                </c:pt>
                <c:pt idx="111">
                  <c:v>3.1310864674002916</c:v>
                </c:pt>
                <c:pt idx="112">
                  <c:v>3.2176760463806193</c:v>
                </c:pt>
                <c:pt idx="113">
                  <c:v>3.8326687343080783</c:v>
                </c:pt>
                <c:pt idx="114">
                  <c:v>3.6067183194105996</c:v>
                </c:pt>
                <c:pt idx="115">
                  <c:v>3.3728479005605903</c:v>
                </c:pt>
                <c:pt idx="116">
                  <c:v>3.143742070303754</c:v>
                </c:pt>
                <c:pt idx="117">
                  <c:v>3.1853962742398454</c:v>
                </c:pt>
                <c:pt idx="118">
                  <c:v>2.9917603273649713</c:v>
                </c:pt>
                <c:pt idx="119">
                  <c:v>2.9961562298916622</c:v>
                </c:pt>
                <c:pt idx="120">
                  <c:v>3.8410176286775544</c:v>
                </c:pt>
                <c:pt idx="121">
                  <c:v>3.4406567278562457</c:v>
                </c:pt>
                <c:pt idx="122">
                  <c:v>3.2346075881979566</c:v>
                </c:pt>
                <c:pt idx="123">
                  <c:v>2.6857607681965678</c:v>
                </c:pt>
                <c:pt idx="124">
                  <c:v>2.8417525928439784</c:v>
                </c:pt>
                <c:pt idx="125">
                  <c:v>3.3348453247272807</c:v>
                </c:pt>
                <c:pt idx="126">
                  <c:v>3.3670959288522027</c:v>
                </c:pt>
                <c:pt idx="127">
                  <c:v>3.1436513302016267</c:v>
                </c:pt>
                <c:pt idx="128">
                  <c:v>2.7823660698100374</c:v>
                </c:pt>
                <c:pt idx="129">
                  <c:v>2.8516447586371796</c:v>
                </c:pt>
                <c:pt idx="130">
                  <c:v>2.7147202355272371</c:v>
                </c:pt>
                <c:pt idx="131">
                  <c:v>2.5861894183173693</c:v>
                </c:pt>
                <c:pt idx="132">
                  <c:v>3.0742179030314296</c:v>
                </c:pt>
                <c:pt idx="133">
                  <c:v>3.0846410047034696</c:v>
                </c:pt>
                <c:pt idx="134">
                  <c:v>3.7287598088911946</c:v>
                </c:pt>
                <c:pt idx="135">
                  <c:v>7.8357017101663846</c:v>
                </c:pt>
                <c:pt idx="136">
                  <c:v>8.9281905182668311</c:v>
                </c:pt>
                <c:pt idx="137">
                  <c:v>8.5353971130695587</c:v>
                </c:pt>
                <c:pt idx="138">
                  <c:v>8.3473815137393448</c:v>
                </c:pt>
                <c:pt idx="139">
                  <c:v>7.4206835950972136</c:v>
                </c:pt>
                <c:pt idx="140">
                  <c:v>7.4733413374174811</c:v>
                </c:pt>
                <c:pt idx="141">
                  <c:v>7.1109287481893935</c:v>
                </c:pt>
                <c:pt idx="142">
                  <c:v>6.9396645478914696</c:v>
                </c:pt>
                <c:pt idx="143">
                  <c:v>6.7309038576743783</c:v>
                </c:pt>
                <c:pt idx="144">
                  <c:v>6.7831245371513207</c:v>
                </c:pt>
                <c:pt idx="145">
                  <c:v>6.639397201291712</c:v>
                </c:pt>
                <c:pt idx="146">
                  <c:v>6.415920410178642</c:v>
                </c:pt>
                <c:pt idx="147">
                  <c:v>6.0575082318707407</c:v>
                </c:pt>
                <c:pt idx="148">
                  <c:v>5.8152936325544653</c:v>
                </c:pt>
                <c:pt idx="149">
                  <c:v>6.2945840139908293</c:v>
                </c:pt>
                <c:pt idx="150">
                  <c:v>5.9170341225663314</c:v>
                </c:pt>
                <c:pt idx="151">
                  <c:v>5.6667574678936505</c:v>
                </c:pt>
                <c:pt idx="152">
                  <c:v>4.4841862661987495</c:v>
                </c:pt>
                <c:pt idx="153">
                  <c:v>4.1396496123864788</c:v>
                </c:pt>
                <c:pt idx="154">
                  <c:v>3.8243308320643239</c:v>
                </c:pt>
                <c:pt idx="155">
                  <c:v>3.0122717324304076</c:v>
                </c:pt>
                <c:pt idx="156">
                  <c:v>3.5943001484738049</c:v>
                </c:pt>
                <c:pt idx="157">
                  <c:v>3.4331426288024041</c:v>
                </c:pt>
                <c:pt idx="158">
                  <c:v>3.1624866182239377</c:v>
                </c:pt>
                <c:pt idx="159">
                  <c:v>2.6046560986525704</c:v>
                </c:pt>
                <c:pt idx="160">
                  <c:v>2.7218129527383459</c:v>
                </c:pt>
                <c:pt idx="161">
                  <c:v>3.2661212345464707</c:v>
                </c:pt>
                <c:pt idx="162">
                  <c:v>3.0476924355400432</c:v>
                </c:pt>
                <c:pt idx="163">
                  <c:v>3.0218316850221356</c:v>
                </c:pt>
                <c:pt idx="164">
                  <c:v>2.5377537580760867</c:v>
                </c:pt>
                <c:pt idx="165">
                  <c:v>2.6526647726882091</c:v>
                </c:pt>
                <c:pt idx="166">
                  <c:v>2.304564670264416</c:v>
                </c:pt>
                <c:pt idx="167">
                  <c:v>1.9733057318512941</c:v>
                </c:pt>
                <c:pt idx="168">
                  <c:v>2.3378211470040617</c:v>
                </c:pt>
                <c:pt idx="169">
                  <c:v>2.3243928898763211</c:v>
                </c:pt>
                <c:pt idx="170">
                  <c:v>1.9418915250680335</c:v>
                </c:pt>
                <c:pt idx="171">
                  <c:v>1.4288146969906388</c:v>
                </c:pt>
                <c:pt idx="172">
                  <c:v>1.6266184229070029</c:v>
                </c:pt>
                <c:pt idx="173">
                  <c:v>1.9114783520278784</c:v>
                </c:pt>
                <c:pt idx="174">
                  <c:v>2.0643573931387498</c:v>
                </c:pt>
                <c:pt idx="175">
                  <c:v>2.2167906740757171</c:v>
                </c:pt>
                <c:pt idx="176">
                  <c:v>2.1309907131624914</c:v>
                </c:pt>
                <c:pt idx="177">
                  <c:v>2.3680045730339985</c:v>
                </c:pt>
                <c:pt idx="178">
                  <c:v>2.179996135136328</c:v>
                </c:pt>
                <c:pt idx="179">
                  <c:v>2.2654486210595284</c:v>
                </c:pt>
                <c:pt idx="180">
                  <c:v>2.7480261577796896</c:v>
                </c:pt>
                <c:pt idx="181">
                  <c:v>2.9580499415551773</c:v>
                </c:pt>
                <c:pt idx="182">
                  <c:v>2.8289717012620317</c:v>
                </c:pt>
                <c:pt idx="183">
                  <c:v>2.3861970465810423</c:v>
                </c:pt>
                <c:pt idx="184">
                  <c:v>2.5695196726003178</c:v>
                </c:pt>
                <c:pt idx="185">
                  <c:v>3.2610717682330521</c:v>
                </c:pt>
                <c:pt idx="186">
                  <c:v>3.3806419860055983</c:v>
                </c:pt>
                <c:pt idx="187">
                  <c:v>3.3332435832424614</c:v>
                </c:pt>
                <c:pt idx="188">
                  <c:v>2.8840276697047407</c:v>
                </c:pt>
                <c:pt idx="189">
                  <c:v>3.0763769745015677</c:v>
                </c:pt>
                <c:pt idx="190">
                  <c:v>3.0165632202156614</c:v>
                </c:pt>
                <c:pt idx="191">
                  <c:v>2.6616529764818946</c:v>
                </c:pt>
                <c:pt idx="192">
                  <c:v>2.8592047395227227</c:v>
                </c:pt>
                <c:pt idx="193">
                  <c:v>3.258624710129681</c:v>
                </c:pt>
                <c:pt idx="194">
                  <c:v>3.2292803411008189</c:v>
                </c:pt>
                <c:pt idx="195">
                  <c:v>3.023316598402451</c:v>
                </c:pt>
                <c:pt idx="196">
                  <c:v>3.3842265561405704</c:v>
                </c:pt>
                <c:pt idx="197">
                  <c:v>3.7930150549403461</c:v>
                </c:pt>
                <c:pt idx="198">
                  <c:v>3.8135602669031341</c:v>
                </c:pt>
                <c:pt idx="199">
                  <c:v>4.2995560977160148</c:v>
                </c:pt>
                <c:pt idx="200">
                  <c:v>4.4009748482194029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682-4576-AB27-FC0B56C9EE52}"/>
            </c:ext>
          </c:extLst>
        </c:ser>
        <c:ser>
          <c:idx val="4"/>
          <c:order val="4"/>
          <c:tx>
            <c:strRef>
              <c:f>'unemployment rates'!$F$1</c:f>
              <c:strCache>
                <c:ptCount val="1"/>
                <c:pt idx="0">
                  <c:v>NVA</c:v>
                </c:pt>
              </c:strCache>
            </c:strRef>
          </c:tx>
          <c:spPr>
            <a:ln w="38100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'unemployment rates'!$A$2:$A$204</c:f>
              <c:numCache>
                <c:formatCode>[$-409]mmm\-yy;@</c:formatCode>
                <c:ptCount val="203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40492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40604</c:v>
                </c:pt>
                <c:pt idx="27">
                  <c:v>40634</c:v>
                </c:pt>
                <c:pt idx="28">
                  <c:v>40665</c:v>
                </c:pt>
                <c:pt idx="29">
                  <c:v>40697</c:v>
                </c:pt>
                <c:pt idx="30">
                  <c:v>40728</c:v>
                </c:pt>
                <c:pt idx="31">
                  <c:v>40766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40910</c:v>
                </c:pt>
                <c:pt idx="37">
                  <c:v>40942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41346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  <c:pt idx="57">
                  <c:v>41548</c:v>
                </c:pt>
                <c:pt idx="58">
                  <c:v>41579</c:v>
                </c:pt>
                <c:pt idx="59">
                  <c:v>41609</c:v>
                </c:pt>
                <c:pt idx="60">
                  <c:v>41640</c:v>
                </c:pt>
                <c:pt idx="61">
                  <c:v>41671</c:v>
                </c:pt>
                <c:pt idx="62">
                  <c:v>41699</c:v>
                </c:pt>
                <c:pt idx="63">
                  <c:v>41730</c:v>
                </c:pt>
                <c:pt idx="64">
                  <c:v>41760</c:v>
                </c:pt>
                <c:pt idx="65">
                  <c:v>41791</c:v>
                </c:pt>
                <c:pt idx="66">
                  <c:v>41821</c:v>
                </c:pt>
                <c:pt idx="67">
                  <c:v>41852</c:v>
                </c:pt>
                <c:pt idx="68">
                  <c:v>41883</c:v>
                </c:pt>
                <c:pt idx="69">
                  <c:v>41913</c:v>
                </c:pt>
                <c:pt idx="70">
                  <c:v>41944</c:v>
                </c:pt>
                <c:pt idx="71">
                  <c:v>41974</c:v>
                </c:pt>
                <c:pt idx="72">
                  <c:v>42005</c:v>
                </c:pt>
                <c:pt idx="73">
                  <c:v>42036</c:v>
                </c:pt>
                <c:pt idx="74">
                  <c:v>42064</c:v>
                </c:pt>
                <c:pt idx="75">
                  <c:v>42095</c:v>
                </c:pt>
                <c:pt idx="76">
                  <c:v>42125</c:v>
                </c:pt>
                <c:pt idx="77">
                  <c:v>42156</c:v>
                </c:pt>
                <c:pt idx="78">
                  <c:v>42186</c:v>
                </c:pt>
                <c:pt idx="79">
                  <c:v>42217</c:v>
                </c:pt>
                <c:pt idx="80">
                  <c:v>42248</c:v>
                </c:pt>
                <c:pt idx="81">
                  <c:v>42278</c:v>
                </c:pt>
                <c:pt idx="82">
                  <c:v>42309</c:v>
                </c:pt>
                <c:pt idx="83">
                  <c:v>42339</c:v>
                </c:pt>
                <c:pt idx="84">
                  <c:v>42370</c:v>
                </c:pt>
                <c:pt idx="85">
                  <c:v>42401</c:v>
                </c:pt>
                <c:pt idx="86">
                  <c:v>42430</c:v>
                </c:pt>
                <c:pt idx="87">
                  <c:v>42461</c:v>
                </c:pt>
                <c:pt idx="88">
                  <c:v>42491</c:v>
                </c:pt>
                <c:pt idx="89">
                  <c:v>42522</c:v>
                </c:pt>
                <c:pt idx="90">
                  <c:v>42552</c:v>
                </c:pt>
                <c:pt idx="91">
                  <c:v>42583</c:v>
                </c:pt>
                <c:pt idx="92">
                  <c:v>42614</c:v>
                </c:pt>
                <c:pt idx="93">
                  <c:v>42644</c:v>
                </c:pt>
                <c:pt idx="94">
                  <c:v>42675</c:v>
                </c:pt>
                <c:pt idx="95">
                  <c:v>42705</c:v>
                </c:pt>
                <c:pt idx="96">
                  <c:v>42736</c:v>
                </c:pt>
                <c:pt idx="97">
                  <c:v>42767</c:v>
                </c:pt>
                <c:pt idx="98">
                  <c:v>42795</c:v>
                </c:pt>
                <c:pt idx="99">
                  <c:v>42826</c:v>
                </c:pt>
                <c:pt idx="100">
                  <c:v>42856</c:v>
                </c:pt>
                <c:pt idx="101">
                  <c:v>42887</c:v>
                </c:pt>
                <c:pt idx="102">
                  <c:v>42917</c:v>
                </c:pt>
                <c:pt idx="103">
                  <c:v>42948</c:v>
                </c:pt>
                <c:pt idx="104">
                  <c:v>42979</c:v>
                </c:pt>
                <c:pt idx="105">
                  <c:v>43009</c:v>
                </c:pt>
                <c:pt idx="106">
                  <c:v>43040</c:v>
                </c:pt>
                <c:pt idx="107">
                  <c:v>43070</c:v>
                </c:pt>
                <c:pt idx="108">
                  <c:v>43101</c:v>
                </c:pt>
                <c:pt idx="109">
                  <c:v>43132</c:v>
                </c:pt>
                <c:pt idx="110">
                  <c:v>43160</c:v>
                </c:pt>
                <c:pt idx="111">
                  <c:v>43191</c:v>
                </c:pt>
                <c:pt idx="112">
                  <c:v>43221</c:v>
                </c:pt>
                <c:pt idx="113">
                  <c:v>43252</c:v>
                </c:pt>
                <c:pt idx="114">
                  <c:v>43282</c:v>
                </c:pt>
                <c:pt idx="115">
                  <c:v>43313</c:v>
                </c:pt>
                <c:pt idx="116">
                  <c:v>43344</c:v>
                </c:pt>
                <c:pt idx="117">
                  <c:v>43374</c:v>
                </c:pt>
                <c:pt idx="118">
                  <c:v>43405</c:v>
                </c:pt>
                <c:pt idx="119">
                  <c:v>43435</c:v>
                </c:pt>
                <c:pt idx="120">
                  <c:v>43466</c:v>
                </c:pt>
                <c:pt idx="121">
                  <c:v>43515</c:v>
                </c:pt>
                <c:pt idx="122">
                  <c:v>43543</c:v>
                </c:pt>
                <c:pt idx="123">
                  <c:v>43556</c:v>
                </c:pt>
                <c:pt idx="124">
                  <c:v>43586</c:v>
                </c:pt>
                <c:pt idx="125">
                  <c:v>43617</c:v>
                </c:pt>
                <c:pt idx="126">
                  <c:v>43647</c:v>
                </c:pt>
                <c:pt idx="127">
                  <c:v>43678</c:v>
                </c:pt>
                <c:pt idx="128">
                  <c:v>43709</c:v>
                </c:pt>
                <c:pt idx="129">
                  <c:v>43739</c:v>
                </c:pt>
                <c:pt idx="130">
                  <c:v>43770</c:v>
                </c:pt>
                <c:pt idx="131">
                  <c:v>43800</c:v>
                </c:pt>
                <c:pt idx="132">
                  <c:v>43831</c:v>
                </c:pt>
                <c:pt idx="133">
                  <c:v>43862</c:v>
                </c:pt>
                <c:pt idx="134">
                  <c:v>43891</c:v>
                </c:pt>
                <c:pt idx="135">
                  <c:v>43922</c:v>
                </c:pt>
                <c:pt idx="136">
                  <c:v>43952</c:v>
                </c:pt>
                <c:pt idx="137">
                  <c:v>43983</c:v>
                </c:pt>
                <c:pt idx="138">
                  <c:v>44013</c:v>
                </c:pt>
                <c:pt idx="139">
                  <c:v>44044</c:v>
                </c:pt>
                <c:pt idx="140">
                  <c:v>44075</c:v>
                </c:pt>
                <c:pt idx="141">
                  <c:v>44105</c:v>
                </c:pt>
                <c:pt idx="142">
                  <c:v>44136</c:v>
                </c:pt>
                <c:pt idx="143">
                  <c:v>44166</c:v>
                </c:pt>
                <c:pt idx="144">
                  <c:v>44197</c:v>
                </c:pt>
                <c:pt idx="145">
                  <c:v>44228</c:v>
                </c:pt>
                <c:pt idx="146">
                  <c:v>44256</c:v>
                </c:pt>
                <c:pt idx="147">
                  <c:v>44287</c:v>
                </c:pt>
                <c:pt idx="148">
                  <c:v>44317</c:v>
                </c:pt>
                <c:pt idx="149">
                  <c:v>44348</c:v>
                </c:pt>
                <c:pt idx="150">
                  <c:v>44398</c:v>
                </c:pt>
                <c:pt idx="151">
                  <c:v>44417</c:v>
                </c:pt>
                <c:pt idx="152">
                  <c:v>44468</c:v>
                </c:pt>
                <c:pt idx="153">
                  <c:v>44470</c:v>
                </c:pt>
                <c:pt idx="154">
                  <c:v>44501</c:v>
                </c:pt>
                <c:pt idx="155">
                  <c:v>44531</c:v>
                </c:pt>
                <c:pt idx="156">
                  <c:v>44562</c:v>
                </c:pt>
                <c:pt idx="157">
                  <c:v>44593</c:v>
                </c:pt>
                <c:pt idx="158">
                  <c:v>44621</c:v>
                </c:pt>
                <c:pt idx="159">
                  <c:v>44673</c:v>
                </c:pt>
                <c:pt idx="160">
                  <c:v>44682</c:v>
                </c:pt>
                <c:pt idx="161">
                  <c:v>44713</c:v>
                </c:pt>
                <c:pt idx="162">
                  <c:v>44743</c:v>
                </c:pt>
                <c:pt idx="163">
                  <c:v>44774</c:v>
                </c:pt>
                <c:pt idx="164">
                  <c:v>44805</c:v>
                </c:pt>
                <c:pt idx="165">
                  <c:v>44835</c:v>
                </c:pt>
                <c:pt idx="166">
                  <c:v>44866</c:v>
                </c:pt>
                <c:pt idx="167">
                  <c:v>44896</c:v>
                </c:pt>
                <c:pt idx="168">
                  <c:v>44927</c:v>
                </c:pt>
                <c:pt idx="169">
                  <c:v>44958</c:v>
                </c:pt>
                <c:pt idx="170">
                  <c:v>45008</c:v>
                </c:pt>
                <c:pt idx="171">
                  <c:v>45039</c:v>
                </c:pt>
                <c:pt idx="172">
                  <c:v>45069</c:v>
                </c:pt>
                <c:pt idx="173">
                  <c:v>45078</c:v>
                </c:pt>
                <c:pt idx="174">
                  <c:v>45108</c:v>
                </c:pt>
                <c:pt idx="175">
                  <c:v>45140</c:v>
                </c:pt>
                <c:pt idx="176">
                  <c:v>45170</c:v>
                </c:pt>
                <c:pt idx="177">
                  <c:v>45200</c:v>
                </c:pt>
                <c:pt idx="178">
                  <c:v>45231</c:v>
                </c:pt>
                <c:pt idx="179">
                  <c:v>45261</c:v>
                </c:pt>
                <c:pt idx="180">
                  <c:v>45292</c:v>
                </c:pt>
                <c:pt idx="181">
                  <c:v>45323</c:v>
                </c:pt>
                <c:pt idx="182">
                  <c:v>45352</c:v>
                </c:pt>
                <c:pt idx="183">
                  <c:v>45383</c:v>
                </c:pt>
                <c:pt idx="184">
                  <c:v>45413</c:v>
                </c:pt>
                <c:pt idx="185">
                  <c:v>45444</c:v>
                </c:pt>
                <c:pt idx="186">
                  <c:v>45474</c:v>
                </c:pt>
                <c:pt idx="187">
                  <c:v>45505</c:v>
                </c:pt>
                <c:pt idx="188">
                  <c:v>45536</c:v>
                </c:pt>
                <c:pt idx="189">
                  <c:v>45566</c:v>
                </c:pt>
                <c:pt idx="190">
                  <c:v>45597</c:v>
                </c:pt>
                <c:pt idx="191">
                  <c:v>45627</c:v>
                </c:pt>
                <c:pt idx="192">
                  <c:v>45658</c:v>
                </c:pt>
                <c:pt idx="193">
                  <c:v>45689</c:v>
                </c:pt>
                <c:pt idx="194">
                  <c:v>45717</c:v>
                </c:pt>
                <c:pt idx="195">
                  <c:v>45748</c:v>
                </c:pt>
                <c:pt idx="196">
                  <c:v>45778</c:v>
                </c:pt>
                <c:pt idx="197">
                  <c:v>45809</c:v>
                </c:pt>
                <c:pt idx="198">
                  <c:v>45839</c:v>
                </c:pt>
                <c:pt idx="199">
                  <c:v>45870</c:v>
                </c:pt>
                <c:pt idx="200">
                  <c:v>45901</c:v>
                </c:pt>
              </c:numCache>
            </c:numRef>
          </c:cat>
          <c:val>
            <c:numRef>
              <c:f>'unemployment rates'!$F$2:$F$204</c:f>
              <c:numCache>
                <c:formatCode>0.0</c:formatCode>
                <c:ptCount val="203"/>
                <c:pt idx="0">
                  <c:v>4.7</c:v>
                </c:pt>
                <c:pt idx="1">
                  <c:v>5</c:v>
                </c:pt>
                <c:pt idx="2">
                  <c:v>5.2</c:v>
                </c:pt>
                <c:pt idx="3">
                  <c:v>4.9000000000000004</c:v>
                </c:pt>
                <c:pt idx="4">
                  <c:v>5.3</c:v>
                </c:pt>
                <c:pt idx="5">
                  <c:v>5.5</c:v>
                </c:pt>
                <c:pt idx="6">
                  <c:v>5.3</c:v>
                </c:pt>
                <c:pt idx="7">
                  <c:v>5.3</c:v>
                </c:pt>
                <c:pt idx="8">
                  <c:v>5.3</c:v>
                </c:pt>
                <c:pt idx="9">
                  <c:v>5.2</c:v>
                </c:pt>
                <c:pt idx="10">
                  <c:v>5.0999999999999996</c:v>
                </c:pt>
                <c:pt idx="11">
                  <c:v>5.2</c:v>
                </c:pt>
                <c:pt idx="12">
                  <c:v>5.9</c:v>
                </c:pt>
                <c:pt idx="13">
                  <c:v>5.9</c:v>
                </c:pt>
                <c:pt idx="14">
                  <c:v>5.7</c:v>
                </c:pt>
                <c:pt idx="15">
                  <c:v>5.0999999999999996</c:v>
                </c:pt>
                <c:pt idx="16">
                  <c:v>5.2</c:v>
                </c:pt>
                <c:pt idx="17">
                  <c:v>5.2</c:v>
                </c:pt>
                <c:pt idx="18">
                  <c:v>5.0999999999999996</c:v>
                </c:pt>
                <c:pt idx="19">
                  <c:v>5.0999999999999996</c:v>
                </c:pt>
                <c:pt idx="20">
                  <c:v>4.9000000000000004</c:v>
                </c:pt>
                <c:pt idx="21">
                  <c:v>4.8</c:v>
                </c:pt>
                <c:pt idx="22">
                  <c:v>4.8</c:v>
                </c:pt>
                <c:pt idx="23">
                  <c:v>4.7</c:v>
                </c:pt>
                <c:pt idx="24">
                  <c:v>5.2</c:v>
                </c:pt>
                <c:pt idx="25">
                  <c:v>5</c:v>
                </c:pt>
                <c:pt idx="26">
                  <c:v>4.9000000000000004</c:v>
                </c:pt>
                <c:pt idx="27">
                  <c:v>4.5</c:v>
                </c:pt>
                <c:pt idx="28">
                  <c:v>4.7</c:v>
                </c:pt>
                <c:pt idx="29">
                  <c:v>5</c:v>
                </c:pt>
                <c:pt idx="30">
                  <c:v>4.9000000000000004</c:v>
                </c:pt>
                <c:pt idx="31">
                  <c:v>5</c:v>
                </c:pt>
                <c:pt idx="32">
                  <c:v>4.9000000000000004</c:v>
                </c:pt>
                <c:pt idx="33">
                  <c:v>4.7</c:v>
                </c:pt>
                <c:pt idx="34">
                  <c:v>4.5</c:v>
                </c:pt>
                <c:pt idx="35">
                  <c:v>4.5</c:v>
                </c:pt>
                <c:pt idx="36">
                  <c:v>4.9000000000000004</c:v>
                </c:pt>
                <c:pt idx="37">
                  <c:v>4.9000000000000004</c:v>
                </c:pt>
                <c:pt idx="38">
                  <c:v>4.7</c:v>
                </c:pt>
                <c:pt idx="39">
                  <c:v>4.2</c:v>
                </c:pt>
                <c:pt idx="40">
                  <c:v>4.5</c:v>
                </c:pt>
                <c:pt idx="41">
                  <c:v>4.8</c:v>
                </c:pt>
                <c:pt idx="42">
                  <c:v>4.7</c:v>
                </c:pt>
                <c:pt idx="43">
                  <c:v>4.5999999999999996</c:v>
                </c:pt>
                <c:pt idx="44">
                  <c:v>4.4000000000000004</c:v>
                </c:pt>
                <c:pt idx="45">
                  <c:v>4.3</c:v>
                </c:pt>
                <c:pt idx="46">
                  <c:v>4.0999999999999996</c:v>
                </c:pt>
                <c:pt idx="47">
                  <c:v>4.2</c:v>
                </c:pt>
                <c:pt idx="48">
                  <c:v>4.7</c:v>
                </c:pt>
                <c:pt idx="49">
                  <c:v>4.5999999999999996</c:v>
                </c:pt>
                <c:pt idx="50">
                  <c:v>4.3</c:v>
                </c:pt>
                <c:pt idx="51">
                  <c:v>4.0999999999999996</c:v>
                </c:pt>
                <c:pt idx="52">
                  <c:v>4.4000000000000004</c:v>
                </c:pt>
                <c:pt idx="53">
                  <c:v>4.8</c:v>
                </c:pt>
                <c:pt idx="54">
                  <c:v>4.5999999999999996</c:v>
                </c:pt>
                <c:pt idx="55">
                  <c:v>4.5999999999999996</c:v>
                </c:pt>
                <c:pt idx="56">
                  <c:v>4.5</c:v>
                </c:pt>
                <c:pt idx="57">
                  <c:v>4.7</c:v>
                </c:pt>
                <c:pt idx="58">
                  <c:v>4.2</c:v>
                </c:pt>
                <c:pt idx="59">
                  <c:v>4.0999999999999996</c:v>
                </c:pt>
                <c:pt idx="60">
                  <c:v>4.5</c:v>
                </c:pt>
                <c:pt idx="61">
                  <c:v>4.5999999999999996</c:v>
                </c:pt>
                <c:pt idx="62">
                  <c:v>4.5</c:v>
                </c:pt>
                <c:pt idx="63">
                  <c:v>3.9</c:v>
                </c:pt>
                <c:pt idx="64">
                  <c:v>4.3</c:v>
                </c:pt>
                <c:pt idx="65">
                  <c:v>4.3</c:v>
                </c:pt>
                <c:pt idx="66">
                  <c:v>4.4000000000000004</c:v>
                </c:pt>
                <c:pt idx="67">
                  <c:v>4.5</c:v>
                </c:pt>
                <c:pt idx="68">
                  <c:v>4.2</c:v>
                </c:pt>
                <c:pt idx="69">
                  <c:v>4</c:v>
                </c:pt>
                <c:pt idx="70">
                  <c:v>3.9</c:v>
                </c:pt>
                <c:pt idx="71">
                  <c:v>3.7</c:v>
                </c:pt>
                <c:pt idx="72">
                  <c:v>4.2</c:v>
                </c:pt>
                <c:pt idx="73">
                  <c:v>4.0999999999999996</c:v>
                </c:pt>
                <c:pt idx="74">
                  <c:v>3.9</c:v>
                </c:pt>
                <c:pt idx="75">
                  <c:v>3.5</c:v>
                </c:pt>
                <c:pt idx="76">
                  <c:v>3.8</c:v>
                </c:pt>
                <c:pt idx="77">
                  <c:v>3.8</c:v>
                </c:pt>
                <c:pt idx="78">
                  <c:v>3.7</c:v>
                </c:pt>
                <c:pt idx="79">
                  <c:v>3.6</c:v>
                </c:pt>
                <c:pt idx="80">
                  <c:v>3.5</c:v>
                </c:pt>
                <c:pt idx="81">
                  <c:v>3.4</c:v>
                </c:pt>
                <c:pt idx="82">
                  <c:v>3.3</c:v>
                </c:pt>
                <c:pt idx="83">
                  <c:v>3.1</c:v>
                </c:pt>
                <c:pt idx="84">
                  <c:v>3.4</c:v>
                </c:pt>
                <c:pt idx="85">
                  <c:v>3.3</c:v>
                </c:pt>
                <c:pt idx="86">
                  <c:v>3.3</c:v>
                </c:pt>
                <c:pt idx="87">
                  <c:v>2.9</c:v>
                </c:pt>
                <c:pt idx="88">
                  <c:v>3.1</c:v>
                </c:pt>
                <c:pt idx="89">
                  <c:v>3.3</c:v>
                </c:pt>
                <c:pt idx="90">
                  <c:v>3.3</c:v>
                </c:pt>
                <c:pt idx="91">
                  <c:v>3.4</c:v>
                </c:pt>
                <c:pt idx="92">
                  <c:v>3.4</c:v>
                </c:pt>
                <c:pt idx="93">
                  <c:v>3.3</c:v>
                </c:pt>
                <c:pt idx="94">
                  <c:v>3.1</c:v>
                </c:pt>
                <c:pt idx="95">
                  <c:v>3</c:v>
                </c:pt>
                <c:pt idx="96">
                  <c:v>3.4</c:v>
                </c:pt>
                <c:pt idx="97">
                  <c:v>3.3</c:v>
                </c:pt>
                <c:pt idx="98">
                  <c:v>3.2</c:v>
                </c:pt>
                <c:pt idx="99">
                  <c:v>2.8</c:v>
                </c:pt>
                <c:pt idx="100">
                  <c:v>3</c:v>
                </c:pt>
                <c:pt idx="101">
                  <c:v>3.1</c:v>
                </c:pt>
                <c:pt idx="102">
                  <c:v>3.1</c:v>
                </c:pt>
                <c:pt idx="103">
                  <c:v>3.2</c:v>
                </c:pt>
                <c:pt idx="104">
                  <c:v>2.9</c:v>
                </c:pt>
                <c:pt idx="105">
                  <c:v>2.8</c:v>
                </c:pt>
                <c:pt idx="106">
                  <c:v>2.8</c:v>
                </c:pt>
                <c:pt idx="107">
                  <c:v>2.5</c:v>
                </c:pt>
                <c:pt idx="108">
                  <c:v>2.9</c:v>
                </c:pt>
                <c:pt idx="109">
                  <c:v>2.7</c:v>
                </c:pt>
                <c:pt idx="110">
                  <c:v>2.6</c:v>
                </c:pt>
                <c:pt idx="111">
                  <c:v>2.2999999999999998</c:v>
                </c:pt>
                <c:pt idx="112">
                  <c:v>2.4</c:v>
                </c:pt>
                <c:pt idx="113">
                  <c:v>2.6</c:v>
                </c:pt>
                <c:pt idx="114">
                  <c:v>2.5</c:v>
                </c:pt>
                <c:pt idx="115">
                  <c:v>2.6</c:v>
                </c:pt>
                <c:pt idx="116">
                  <c:v>2.4</c:v>
                </c:pt>
                <c:pt idx="117">
                  <c:v>2.2999999999999998</c:v>
                </c:pt>
                <c:pt idx="118">
                  <c:v>2.2999999999999998</c:v>
                </c:pt>
                <c:pt idx="119">
                  <c:v>2.2000000000000002</c:v>
                </c:pt>
                <c:pt idx="120">
                  <c:v>2.8</c:v>
                </c:pt>
                <c:pt idx="121">
                  <c:v>2.5</c:v>
                </c:pt>
                <c:pt idx="122">
                  <c:v>2.4</c:v>
                </c:pt>
                <c:pt idx="123">
                  <c:v>2</c:v>
                </c:pt>
                <c:pt idx="124">
                  <c:v>2.2999999999999998</c:v>
                </c:pt>
                <c:pt idx="125">
                  <c:v>2.4</c:v>
                </c:pt>
                <c:pt idx="126">
                  <c:v>2.4</c:v>
                </c:pt>
                <c:pt idx="127">
                  <c:v>2.4</c:v>
                </c:pt>
                <c:pt idx="128">
                  <c:v>2.2000000000000002</c:v>
                </c:pt>
                <c:pt idx="129">
                  <c:v>2.1</c:v>
                </c:pt>
                <c:pt idx="130">
                  <c:v>2.1</c:v>
                </c:pt>
                <c:pt idx="131">
                  <c:v>1.9</c:v>
                </c:pt>
                <c:pt idx="132">
                  <c:v>2.2999999999999998</c:v>
                </c:pt>
                <c:pt idx="133">
                  <c:v>2.1</c:v>
                </c:pt>
                <c:pt idx="134">
                  <c:v>2.6</c:v>
                </c:pt>
                <c:pt idx="135">
                  <c:v>9.9</c:v>
                </c:pt>
                <c:pt idx="136">
                  <c:v>9</c:v>
                </c:pt>
                <c:pt idx="137">
                  <c:v>9.4</c:v>
                </c:pt>
                <c:pt idx="138">
                  <c:v>8.4</c:v>
                </c:pt>
                <c:pt idx="139">
                  <c:v>6.9</c:v>
                </c:pt>
                <c:pt idx="140">
                  <c:v>5.7</c:v>
                </c:pt>
                <c:pt idx="141">
                  <c:v>5</c:v>
                </c:pt>
                <c:pt idx="142">
                  <c:v>4.7</c:v>
                </c:pt>
                <c:pt idx="143">
                  <c:v>4.0999999999999996</c:v>
                </c:pt>
                <c:pt idx="144">
                  <c:v>4.3</c:v>
                </c:pt>
                <c:pt idx="145">
                  <c:v>4.0999999999999996</c:v>
                </c:pt>
                <c:pt idx="146">
                  <c:v>4</c:v>
                </c:pt>
                <c:pt idx="147">
                  <c:v>3.6</c:v>
                </c:pt>
                <c:pt idx="148">
                  <c:v>3.7</c:v>
                </c:pt>
                <c:pt idx="149">
                  <c:v>4.0999999999999996</c:v>
                </c:pt>
                <c:pt idx="150">
                  <c:v>3.8</c:v>
                </c:pt>
                <c:pt idx="151">
                  <c:v>3.6</c:v>
                </c:pt>
                <c:pt idx="152">
                  <c:v>2.9</c:v>
                </c:pt>
                <c:pt idx="153">
                  <c:v>2.5</c:v>
                </c:pt>
                <c:pt idx="154">
                  <c:v>1.8</c:v>
                </c:pt>
                <c:pt idx="155">
                  <c:v>2.2000000000000002</c:v>
                </c:pt>
                <c:pt idx="156">
                  <c:v>2.2999999999999998</c:v>
                </c:pt>
                <c:pt idx="157">
                  <c:v>2.2000000000000002</c:v>
                </c:pt>
                <c:pt idx="158">
                  <c:v>2.2000000000000002</c:v>
                </c:pt>
                <c:pt idx="159">
                  <c:v>2</c:v>
                </c:pt>
                <c:pt idx="160">
                  <c:v>2.4</c:v>
                </c:pt>
                <c:pt idx="161">
                  <c:v>2.5</c:v>
                </c:pt>
                <c:pt idx="162">
                  <c:v>2.5</c:v>
                </c:pt>
                <c:pt idx="163">
                  <c:v>2.7</c:v>
                </c:pt>
                <c:pt idx="164">
                  <c:v>2.4</c:v>
                </c:pt>
                <c:pt idx="165">
                  <c:v>2.4</c:v>
                </c:pt>
                <c:pt idx="166">
                  <c:v>2.4</c:v>
                </c:pt>
                <c:pt idx="167">
                  <c:v>2</c:v>
                </c:pt>
                <c:pt idx="168">
                  <c:v>2.5</c:v>
                </c:pt>
                <c:pt idx="169">
                  <c:v>2.4</c:v>
                </c:pt>
                <c:pt idx="170">
                  <c:v>2.2999999999999998</c:v>
                </c:pt>
                <c:pt idx="171">
                  <c:v>2</c:v>
                </c:pt>
                <c:pt idx="172">
                  <c:v>2.4</c:v>
                </c:pt>
                <c:pt idx="173">
                  <c:v>2.4</c:v>
                </c:pt>
                <c:pt idx="174">
                  <c:v>2.4</c:v>
                </c:pt>
                <c:pt idx="175">
                  <c:v>2.6</c:v>
                </c:pt>
                <c:pt idx="176">
                  <c:v>2.5</c:v>
                </c:pt>
                <c:pt idx="177">
                  <c:v>2.4</c:v>
                </c:pt>
                <c:pt idx="178">
                  <c:v>2.2999999999999998</c:v>
                </c:pt>
                <c:pt idx="179">
                  <c:v>2.1</c:v>
                </c:pt>
                <c:pt idx="180">
                  <c:v>2.4</c:v>
                </c:pt>
                <c:pt idx="181">
                  <c:v>2.5</c:v>
                </c:pt>
                <c:pt idx="182">
                  <c:v>2.4</c:v>
                </c:pt>
                <c:pt idx="183">
                  <c:v>2.2000000000000002</c:v>
                </c:pt>
                <c:pt idx="184">
                  <c:v>2.5</c:v>
                </c:pt>
                <c:pt idx="185">
                  <c:v>2.7</c:v>
                </c:pt>
                <c:pt idx="186">
                  <c:v>2.8</c:v>
                </c:pt>
                <c:pt idx="187">
                  <c:v>2.9</c:v>
                </c:pt>
                <c:pt idx="188">
                  <c:v>2.6</c:v>
                </c:pt>
                <c:pt idx="189">
                  <c:v>2.5</c:v>
                </c:pt>
                <c:pt idx="190">
                  <c:v>2.6</c:v>
                </c:pt>
                <c:pt idx="191">
                  <c:v>2.2000000000000002</c:v>
                </c:pt>
                <c:pt idx="192">
                  <c:v>2.8</c:v>
                </c:pt>
                <c:pt idx="193">
                  <c:v>3</c:v>
                </c:pt>
                <c:pt idx="194">
                  <c:v>3.3</c:v>
                </c:pt>
                <c:pt idx="195">
                  <c:v>3.1</c:v>
                </c:pt>
                <c:pt idx="196">
                  <c:v>3.3</c:v>
                </c:pt>
                <c:pt idx="197">
                  <c:v>3.6</c:v>
                </c:pt>
                <c:pt idx="198">
                  <c:v>3.6</c:v>
                </c:pt>
                <c:pt idx="199">
                  <c:v>3.7</c:v>
                </c:pt>
                <c:pt idx="200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682-4576-AB27-FC0B56C9EE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0388992"/>
        <c:axId val="120468608"/>
      </c:lineChart>
      <c:dateAx>
        <c:axId val="120388992"/>
        <c:scaling>
          <c:orientation val="minMax"/>
          <c:max val="45901"/>
          <c:min val="40422"/>
        </c:scaling>
        <c:delete val="0"/>
        <c:axPos val="b"/>
        <c:majorGridlines/>
        <c:numFmt formatCode="[$-409]mmm\ yyyy;@" sourceLinked="0"/>
        <c:majorTickMark val="none"/>
        <c:minorTickMark val="none"/>
        <c:tickLblPos val="nextTo"/>
        <c:txPr>
          <a:bodyPr rot="-2580000" vert="horz"/>
          <a:lstStyle/>
          <a:p>
            <a:pPr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pPr>
            <a:endParaRPr lang="en-US"/>
          </a:p>
        </c:txPr>
        <c:crossAx val="120468608"/>
        <c:crosses val="autoZero"/>
        <c:auto val="1"/>
        <c:lblOffset val="100"/>
        <c:baseTimeUnit val="days"/>
        <c:majorUnit val="1"/>
        <c:majorTimeUnit val="years"/>
      </c:dateAx>
      <c:valAx>
        <c:axId val="120468608"/>
        <c:scaling>
          <c:orientation val="minMax"/>
          <c:max val="15"/>
          <c:min val="1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pPr>
            <a:endParaRPr lang="en-US"/>
          </a:p>
        </c:txPr>
        <c:crossAx val="120388992"/>
        <c:crosses val="autoZero"/>
        <c:crossBetween val="midCat"/>
      </c:valAx>
      <c:spPr>
        <a:solidFill>
          <a:schemeClr val="bg1">
            <a:lumMod val="95000"/>
          </a:schemeClr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Natural Change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  <c:pt idx="7">
                  <c:v>2017-18</c:v>
                </c:pt>
                <c:pt idx="8">
                  <c:v>2018-19</c:v>
                </c:pt>
                <c:pt idx="9">
                  <c:v>2019-20</c:v>
                </c:pt>
                <c:pt idx="10">
                  <c:v>2020-21</c:v>
                </c:pt>
                <c:pt idx="11">
                  <c:v>2021-22</c:v>
                </c:pt>
                <c:pt idx="12">
                  <c:v>2022-23</c:v>
                </c:pt>
                <c:pt idx="13">
                  <c:v>2023-24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48997</c:v>
                </c:pt>
                <c:pt idx="1">
                  <c:v>49161</c:v>
                </c:pt>
                <c:pt idx="2">
                  <c:v>47770</c:v>
                </c:pt>
                <c:pt idx="3">
                  <c:v>48635</c:v>
                </c:pt>
                <c:pt idx="4">
                  <c:v>47868</c:v>
                </c:pt>
                <c:pt idx="5">
                  <c:v>47932</c:v>
                </c:pt>
                <c:pt idx="6">
                  <c:v>43896</c:v>
                </c:pt>
                <c:pt idx="7">
                  <c:v>43524</c:v>
                </c:pt>
                <c:pt idx="8">
                  <c:v>39263</c:v>
                </c:pt>
                <c:pt idx="9">
                  <c:v>34171</c:v>
                </c:pt>
                <c:pt idx="10">
                  <c:v>29261</c:v>
                </c:pt>
                <c:pt idx="11">
                  <c:v>30237</c:v>
                </c:pt>
                <c:pt idx="12">
                  <c:v>31163</c:v>
                </c:pt>
                <c:pt idx="13">
                  <c:v>29519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69-45DE-8B8B-D8F839940C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Net International Migration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  <c:pt idx="7">
                  <c:v>2017-18</c:v>
                </c:pt>
                <c:pt idx="8">
                  <c:v>2018-19</c:v>
                </c:pt>
                <c:pt idx="9">
                  <c:v>2019-20</c:v>
                </c:pt>
                <c:pt idx="10">
                  <c:v>2020-21</c:v>
                </c:pt>
                <c:pt idx="11">
                  <c:v>2021-22</c:v>
                </c:pt>
                <c:pt idx="12">
                  <c:v>2022-23</c:v>
                </c:pt>
                <c:pt idx="13">
                  <c:v>2023-24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31147</c:v>
                </c:pt>
                <c:pt idx="1">
                  <c:v>41809</c:v>
                </c:pt>
                <c:pt idx="2">
                  <c:v>34500</c:v>
                </c:pt>
                <c:pt idx="3">
                  <c:v>42824</c:v>
                </c:pt>
                <c:pt idx="4">
                  <c:v>47101</c:v>
                </c:pt>
                <c:pt idx="5">
                  <c:v>40486</c:v>
                </c:pt>
                <c:pt idx="6">
                  <c:v>40284</c:v>
                </c:pt>
                <c:pt idx="7">
                  <c:v>25154</c:v>
                </c:pt>
                <c:pt idx="8">
                  <c:v>30731</c:v>
                </c:pt>
                <c:pt idx="9">
                  <c:v>23895</c:v>
                </c:pt>
                <c:pt idx="10">
                  <c:v>16951</c:v>
                </c:pt>
                <c:pt idx="11">
                  <c:v>69342</c:v>
                </c:pt>
                <c:pt idx="12">
                  <c:v>69161</c:v>
                </c:pt>
                <c:pt idx="13">
                  <c:v>83844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69-45DE-8B8B-D8F839940C9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Net Domestic Migration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71999030716615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9144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D569-45DE-8B8B-D8F839940C9F}"/>
                </c:ext>
              </c:extLst>
            </c:dLbl>
            <c:dLbl>
              <c:idx val="1"/>
              <c:layout>
                <c:manualLayout>
                  <c:x val="-1.2894906511927789E-3"/>
                  <c:y val="-5.0514105704514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69-45DE-8B8B-D8F839940C9F}"/>
                </c:ext>
              </c:extLst>
            </c:dLbl>
            <c:dLbl>
              <c:idx val="2"/>
              <c:layout>
                <c:manualLayout>
                  <c:x val="-1.9341852094406961E-3"/>
                  <c:y val="-4.604107765721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631901186432922E-2"/>
                      <c:h val="7.80637394976511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569-45DE-8B8B-D8F839940C9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C5D-4B59-9511-9CC143B0354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C5D-4B59-9511-9CC143B03540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C5D-4B59-9511-9CC143B0354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C5D-4B59-9511-9CC143B03540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0C5D-4B59-9511-9CC143B03540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C5D-4B59-9511-9CC143B03540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0C5D-4B59-9511-9CC143B03540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E52CE55D-C91B-4757-8F55-25489CCC9933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271-4CB0-B590-B4501CEE5FA2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9681D54B-43A1-41CB-96DE-EE0712EF76ED}" type="VALUE">
                      <a:rPr lang="en-US" baseline="0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271-4CB0-B590-B4501CEE5FA2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681-4423-A123-1618C7225D25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1A0-41A9-92B6-E1B06BD665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  <c:pt idx="7">
                  <c:v>2017-18</c:v>
                </c:pt>
                <c:pt idx="8">
                  <c:v>2018-19</c:v>
                </c:pt>
                <c:pt idx="9">
                  <c:v>2019-20</c:v>
                </c:pt>
                <c:pt idx="10">
                  <c:v>2020-21</c:v>
                </c:pt>
                <c:pt idx="11">
                  <c:v>2021-22</c:v>
                </c:pt>
                <c:pt idx="12">
                  <c:v>2022-23</c:v>
                </c:pt>
                <c:pt idx="13">
                  <c:v>2023-24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24663</c:v>
                </c:pt>
                <c:pt idx="1">
                  <c:v>6441</c:v>
                </c:pt>
                <c:pt idx="2">
                  <c:v>2885</c:v>
                </c:pt>
                <c:pt idx="3">
                  <c:v>-22156</c:v>
                </c:pt>
                <c:pt idx="4">
                  <c:v>-32494</c:v>
                </c:pt>
                <c:pt idx="5">
                  <c:v>-32381</c:v>
                </c:pt>
                <c:pt idx="6">
                  <c:v>-21797</c:v>
                </c:pt>
                <c:pt idx="7">
                  <c:v>-30237</c:v>
                </c:pt>
                <c:pt idx="8">
                  <c:v>-28839</c:v>
                </c:pt>
                <c:pt idx="9">
                  <c:v>-30953</c:v>
                </c:pt>
                <c:pt idx="10">
                  <c:v>-45757</c:v>
                </c:pt>
                <c:pt idx="11">
                  <c:v>-69287</c:v>
                </c:pt>
                <c:pt idx="12">
                  <c:v>-44081</c:v>
                </c:pt>
                <c:pt idx="13">
                  <c:v>-22784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69-45DE-8B8B-D8F839940C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9306568"/>
        <c:axId val="479301976"/>
      </c:barChart>
      <c:catAx>
        <c:axId val="479306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479301976"/>
        <c:crosses val="autoZero"/>
        <c:auto val="1"/>
        <c:lblAlgn val="ctr"/>
        <c:lblOffset val="100"/>
        <c:noMultiLvlLbl val="0"/>
      </c:catAx>
      <c:valAx>
        <c:axId val="479301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479306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09327992608274"/>
          <c:y val="0.93384575593356545"/>
          <c:w val="0.69854314995067424"/>
          <c:h val="6.21493466934396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1.4085864546556019E-3"/>
                  <c:y val="0.2564172401808953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9A-4E88-89B3-2F3006AF54AA}"/>
                </c:ext>
              </c:extLst>
            </c:dLbl>
            <c:dLbl>
              <c:idx val="3"/>
              <c:layout>
                <c:manualLayout>
                  <c:x val="0"/>
                  <c:y val="0.2564172401808953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EF-4083-A6DC-5BC4326A4FDC}"/>
                </c:ext>
              </c:extLst>
            </c:dLbl>
            <c:dLbl>
              <c:idx val="4"/>
              <c:layout>
                <c:manualLayout>
                  <c:x val="-4.2257593639666502E-3"/>
                  <c:y val="0.2512673239065280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EF-4083-A6DC-5BC4326A4FDC}"/>
                </c:ext>
              </c:extLst>
            </c:dLbl>
            <c:dLbl>
              <c:idx val="5"/>
              <c:layout>
                <c:manualLayout>
                  <c:x val="-1.4085864546555501E-3"/>
                  <c:y val="0.2702534865706699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EF-4083-A6DC-5BC4326A4FDC}"/>
                </c:ext>
              </c:extLst>
            </c:dLbl>
            <c:dLbl>
              <c:idx val="6"/>
              <c:layout>
                <c:manualLayout>
                  <c:x val="-2.8171729093111001E-3"/>
                  <c:y val="4.42520201464463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19050" rIns="0" bIns="19050" anchor="ctr" anchorCtr="1">
                  <a:spAutoFit/>
                </a:bodyPr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2AEF-4083-A6DC-5BC4326A4FDC}"/>
                </c:ext>
              </c:extLst>
            </c:dLbl>
            <c:dLbl>
              <c:idx val="7"/>
              <c:layout>
                <c:manualLayout>
                  <c:x val="-1.0329514673372409E-16"/>
                  <c:y val="5.63309542978975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19050" rIns="0" bIns="19050" anchor="ctr" anchorCtr="1">
                  <a:spAutoFit/>
                </a:bodyPr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2AEF-4083-A6DC-5BC4326A4FDC}"/>
                </c:ext>
              </c:extLst>
            </c:dLbl>
            <c:dLbl>
              <c:idx val="8"/>
              <c:layout>
                <c:manualLayout>
                  <c:x val="-1.3981259364063677E-3"/>
                  <c:y val="5.55860149758411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19050" rIns="0" bIns="19050" anchor="ctr" anchorCtr="1">
                  <a:noAutofit/>
                </a:bodyPr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4.762719175220502E-2"/>
                      <c:h val="0.395780925372516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9B3-44CF-B399-CF590C52213D}"/>
                </c:ext>
              </c:extLst>
            </c:dLbl>
            <c:dLbl>
              <c:idx val="9"/>
              <c:layout>
                <c:manualLayout>
                  <c:x val="1.4085864546554468E-3"/>
                  <c:y val="-4.78091338836600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19050" rIns="0" bIns="19050" anchor="ctr" anchorCtr="1">
                  <a:spAutoFit/>
                </a:bodyPr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2AEF-4083-A6DC-5BC4326A4FDC}"/>
                </c:ext>
              </c:extLst>
            </c:dLbl>
            <c:dLbl>
              <c:idx val="10"/>
              <c:tx>
                <c:rich>
                  <a:bodyPr rot="0" spcFirstLastPara="1" vertOverflow="ellipsis" vert="horz" wrap="square" lIns="0" tIns="19050" rIns="0" bIns="19050" anchor="ctr" anchorCtr="1">
                    <a:spAutoFit/>
                  </a:bodyPr>
                  <a:lstStyle/>
                  <a:p>
                    <a:pPr>
                      <a:defRPr sz="1400" b="1" i="0" u="none" strike="noStrike" baseline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defRPr>
                    </a:pPr>
                    <a:fld id="{30CD5DD7-0EA2-45E3-91F5-B8E29CB0F478}" type="VALUE">
                      <a:rPr lang="en-US" smtClean="0">
                        <a:solidFill>
                          <a:srgbClr val="FF0000"/>
                        </a:solidFill>
                      </a:rPr>
                      <a:pPr>
                        <a:defRPr sz="1400" b="1" i="0" u="none" strike="noStrike" baseline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defRPr>
                      </a:pPr>
                      <a:t>[VALUE]</a:t>
                    </a:fld>
                    <a:r>
                      <a:rPr lang="en-US" dirty="0">
                        <a:solidFill>
                          <a:srgbClr val="FF0000"/>
                        </a:solidFill>
                      </a:rPr>
                      <a:t>*</a:t>
                    </a: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2AEF-4083-A6DC-5BC4326A4FDC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19050" rIns="0" bIns="19050" anchor="ctr" anchorCtr="1">
                  <a:spAutoFit/>
                </a:bodyPr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F0E2-40E2-80C0-69EF23500B5C}"/>
                </c:ext>
              </c:extLst>
            </c:dLbl>
            <c:dLbl>
              <c:idx val="12"/>
              <c:layout>
                <c:manualLayout>
                  <c:x val="1.4120799548579164E-3"/>
                  <c:y val="5.18136582467606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19050" rIns="0" bIns="19050" anchor="ctr" anchorCtr="1">
                  <a:spAutoFit/>
                </a:bodyPr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83D3-46C1-85BC-1185519365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19050" rIns="0" bIns="19050" anchor="ctr" anchorCtr="1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data'!$A$2:$A$15</c:f>
              <c:strCache>
                <c:ptCount val="14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  <c:pt idx="7">
                  <c:v>2017-18</c:v>
                </c:pt>
                <c:pt idx="8">
                  <c:v>2018-19</c:v>
                </c:pt>
                <c:pt idx="9">
                  <c:v>2019-20</c:v>
                </c:pt>
                <c:pt idx="10">
                  <c:v>2020-21</c:v>
                </c:pt>
                <c:pt idx="11">
                  <c:v>2021-22</c:v>
                </c:pt>
                <c:pt idx="12">
                  <c:v>2022-23</c:v>
                </c:pt>
                <c:pt idx="13">
                  <c:v>2023-24</c:v>
                </c:pt>
              </c:strCache>
            </c:strRef>
          </c:cat>
          <c:val>
            <c:numRef>
              <c:f>'chart data'!$B$2:$B$15</c:f>
              <c:numCache>
                <c:formatCode>0.0%</c:formatCode>
                <c:ptCount val="14"/>
                <c:pt idx="0">
                  <c:v>1.8493385760520877E-2</c:v>
                </c:pt>
                <c:pt idx="1">
                  <c:v>1.6870882430643639E-2</c:v>
                </c:pt>
                <c:pt idx="2">
                  <c:v>1.4491622556738451E-2</c:v>
                </c:pt>
                <c:pt idx="3">
                  <c:v>1.1703395541718434E-2</c:v>
                </c:pt>
                <c:pt idx="4">
                  <c:v>1.0399430917959548E-2</c:v>
                </c:pt>
                <c:pt idx="5">
                  <c:v>9.2137232600604385E-3</c:v>
                </c:pt>
                <c:pt idx="6">
                  <c:v>1.0142706542380387E-2</c:v>
                </c:pt>
                <c:pt idx="7">
                  <c:v>6.1952870400436427E-3</c:v>
                </c:pt>
                <c:pt idx="8">
                  <c:v>6.576078686612816E-3</c:v>
                </c:pt>
                <c:pt idx="9">
                  <c:v>4.3152359667891181E-3</c:v>
                </c:pt>
                <c:pt idx="10">
                  <c:v>-5.5022990281327171E-5</c:v>
                </c:pt>
                <c:pt idx="11">
                  <c:v>1.2123946026372371E-3</c:v>
                </c:pt>
                <c:pt idx="12">
                  <c:v>6.1766820018266649E-3</c:v>
                </c:pt>
                <c:pt idx="13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B5-4244-8076-ACF9C98BF0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axId val="574803528"/>
        <c:axId val="574804184"/>
      </c:barChart>
      <c:catAx>
        <c:axId val="5748035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74804184"/>
        <c:crosses val="autoZero"/>
        <c:auto val="1"/>
        <c:lblAlgn val="ctr"/>
        <c:lblOffset val="100"/>
        <c:noMultiLvlLbl val="0"/>
      </c:catAx>
      <c:valAx>
        <c:axId val="57480418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574803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tx2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Sheet1!$A$2:$A$49</c:f>
              <c:numCache>
                <c:formatCode>General</c:formatCode>
                <c:ptCount val="48"/>
                <c:pt idx="0">
                  <c:v>2022</c:v>
                </c:pt>
                <c:pt idx="12">
                  <c:v>2023</c:v>
                </c:pt>
                <c:pt idx="24">
                  <c:v>2024</c:v>
                </c:pt>
                <c:pt idx="36">
                  <c:v>2025</c:v>
                </c:pt>
              </c:numCache>
            </c:numRef>
          </c:cat>
          <c:val>
            <c:numRef>
              <c:f>Sheet1!$B$2:$B$49</c:f>
              <c:numCache>
                <c:formatCode>_(* #,##0_);_(* \(#,##0\);_(* "-"??_);_(@_)</c:formatCode>
                <c:ptCount val="48"/>
                <c:pt idx="0">
                  <c:v>225</c:v>
                </c:pt>
                <c:pt idx="1">
                  <c:v>869</c:v>
                </c:pt>
                <c:pt idx="2">
                  <c:v>471</c:v>
                </c:pt>
                <c:pt idx="3">
                  <c:v>305</c:v>
                </c:pt>
                <c:pt idx="4">
                  <c:v>241</c:v>
                </c:pt>
                <c:pt idx="5">
                  <c:v>461</c:v>
                </c:pt>
                <c:pt idx="6">
                  <c:v>696</c:v>
                </c:pt>
                <c:pt idx="7">
                  <c:v>237</c:v>
                </c:pt>
                <c:pt idx="8">
                  <c:v>227</c:v>
                </c:pt>
                <c:pt idx="9">
                  <c:v>400</c:v>
                </c:pt>
                <c:pt idx="10">
                  <c:v>297</c:v>
                </c:pt>
                <c:pt idx="11">
                  <c:v>126</c:v>
                </c:pt>
                <c:pt idx="12">
                  <c:v>444</c:v>
                </c:pt>
                <c:pt idx="13">
                  <c:v>306</c:v>
                </c:pt>
                <c:pt idx="14">
                  <c:v>85</c:v>
                </c:pt>
                <c:pt idx="15">
                  <c:v>216</c:v>
                </c:pt>
                <c:pt idx="16">
                  <c:v>227</c:v>
                </c:pt>
                <c:pt idx="17">
                  <c:v>257</c:v>
                </c:pt>
                <c:pt idx="18">
                  <c:v>148</c:v>
                </c:pt>
                <c:pt idx="19">
                  <c:v>157</c:v>
                </c:pt>
                <c:pt idx="20">
                  <c:v>158</c:v>
                </c:pt>
                <c:pt idx="21">
                  <c:v>186</c:v>
                </c:pt>
                <c:pt idx="22">
                  <c:v>141</c:v>
                </c:pt>
                <c:pt idx="23">
                  <c:v>269</c:v>
                </c:pt>
                <c:pt idx="24">
                  <c:v>119</c:v>
                </c:pt>
                <c:pt idx="25">
                  <c:v>222</c:v>
                </c:pt>
                <c:pt idx="26">
                  <c:v>246</c:v>
                </c:pt>
                <c:pt idx="27">
                  <c:v>118</c:v>
                </c:pt>
                <c:pt idx="28">
                  <c:v>193</c:v>
                </c:pt>
                <c:pt idx="29">
                  <c:v>87</c:v>
                </c:pt>
                <c:pt idx="30">
                  <c:v>88</c:v>
                </c:pt>
                <c:pt idx="31">
                  <c:v>71</c:v>
                </c:pt>
                <c:pt idx="32">
                  <c:v>240</c:v>
                </c:pt>
                <c:pt idx="33">
                  <c:v>44</c:v>
                </c:pt>
                <c:pt idx="34">
                  <c:v>261</c:v>
                </c:pt>
                <c:pt idx="35">
                  <c:v>323</c:v>
                </c:pt>
                <c:pt idx="36">
                  <c:v>111</c:v>
                </c:pt>
                <c:pt idx="37">
                  <c:v>102</c:v>
                </c:pt>
                <c:pt idx="38">
                  <c:v>120</c:v>
                </c:pt>
                <c:pt idx="39">
                  <c:v>158</c:v>
                </c:pt>
                <c:pt idx="40">
                  <c:v>19</c:v>
                </c:pt>
                <c:pt idx="41">
                  <c:v>-13</c:v>
                </c:pt>
                <c:pt idx="42">
                  <c:v>72</c:v>
                </c:pt>
                <c:pt idx="43">
                  <c:v>-26</c:v>
                </c:pt>
                <c:pt idx="44">
                  <c:v>108</c:v>
                </c:pt>
                <c:pt idx="45">
                  <c:v>-173</c:v>
                </c:pt>
                <c:pt idx="46">
                  <c:v>56</c:v>
                </c:pt>
                <c:pt idx="47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D9-4600-9BE3-BC20717C6E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0198480"/>
        <c:axId val="570214320"/>
      </c:barChart>
      <c:lineChart>
        <c:grouping val="standard"/>
        <c:varyColors val="0"/>
        <c:ser>
          <c:idx val="2"/>
          <c:order val="1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Sheet1!$A$2:$A$49</c:f>
              <c:numCache>
                <c:formatCode>General</c:formatCode>
                <c:ptCount val="48"/>
                <c:pt idx="0">
                  <c:v>2022</c:v>
                </c:pt>
                <c:pt idx="12">
                  <c:v>2023</c:v>
                </c:pt>
                <c:pt idx="24">
                  <c:v>2024</c:v>
                </c:pt>
                <c:pt idx="36">
                  <c:v>2025</c:v>
                </c:pt>
              </c:numCache>
            </c:numRef>
          </c:cat>
          <c:val>
            <c:numRef>
              <c:f>Sheet1!$C$2:$C$49</c:f>
              <c:numCache>
                <c:formatCode>_(* #,##0_);_(* \(#,##0\);_(* "-"??_);_(@_)</c:formatCode>
                <c:ptCount val="48"/>
                <c:pt idx="0">
                  <c:v>150106</c:v>
                </c:pt>
                <c:pt idx="1">
                  <c:v>151010</c:v>
                </c:pt>
                <c:pt idx="2">
                  <c:v>151424</c:v>
                </c:pt>
                <c:pt idx="3">
                  <c:v>151678</c:v>
                </c:pt>
                <c:pt idx="4">
                  <c:v>152042</c:v>
                </c:pt>
                <c:pt idx="5">
                  <c:v>152412</c:v>
                </c:pt>
                <c:pt idx="6">
                  <c:v>152980</c:v>
                </c:pt>
                <c:pt idx="7">
                  <c:v>153332</c:v>
                </c:pt>
                <c:pt idx="8">
                  <c:v>153682</c:v>
                </c:pt>
                <c:pt idx="9">
                  <c:v>154006</c:v>
                </c:pt>
                <c:pt idx="10">
                  <c:v>154296</c:v>
                </c:pt>
                <c:pt idx="11">
                  <c:v>154535</c:v>
                </c:pt>
                <c:pt idx="12">
                  <c:v>154780</c:v>
                </c:pt>
                <c:pt idx="13">
                  <c:v>155086</c:v>
                </c:pt>
                <c:pt idx="14">
                  <c:v>155171</c:v>
                </c:pt>
                <c:pt idx="15">
                  <c:v>155387</c:v>
                </c:pt>
                <c:pt idx="16">
                  <c:v>155614</c:v>
                </c:pt>
                <c:pt idx="17">
                  <c:v>155871</c:v>
                </c:pt>
                <c:pt idx="18">
                  <c:v>156019</c:v>
                </c:pt>
                <c:pt idx="19">
                  <c:v>156176</c:v>
                </c:pt>
                <c:pt idx="20">
                  <c:v>156334</c:v>
                </c:pt>
                <c:pt idx="21">
                  <c:v>156520</c:v>
                </c:pt>
                <c:pt idx="22">
                  <c:v>156661</c:v>
                </c:pt>
                <c:pt idx="23">
                  <c:v>156930</c:v>
                </c:pt>
                <c:pt idx="24">
                  <c:v>157049</c:v>
                </c:pt>
                <c:pt idx="25">
                  <c:v>157271</c:v>
                </c:pt>
                <c:pt idx="26">
                  <c:v>157517</c:v>
                </c:pt>
                <c:pt idx="27">
                  <c:v>157635</c:v>
                </c:pt>
                <c:pt idx="28">
                  <c:v>157828</c:v>
                </c:pt>
                <c:pt idx="29">
                  <c:v>157915</c:v>
                </c:pt>
                <c:pt idx="30">
                  <c:v>158003</c:v>
                </c:pt>
                <c:pt idx="31">
                  <c:v>158074</c:v>
                </c:pt>
                <c:pt idx="32">
                  <c:v>158314</c:v>
                </c:pt>
                <c:pt idx="33">
                  <c:v>158358</c:v>
                </c:pt>
                <c:pt idx="34">
                  <c:v>158619</c:v>
                </c:pt>
                <c:pt idx="35">
                  <c:v>158942</c:v>
                </c:pt>
                <c:pt idx="36">
                  <c:v>159053</c:v>
                </c:pt>
                <c:pt idx="37">
                  <c:v>159155</c:v>
                </c:pt>
                <c:pt idx="38">
                  <c:v>159275</c:v>
                </c:pt>
                <c:pt idx="39">
                  <c:v>159433</c:v>
                </c:pt>
                <c:pt idx="40">
                  <c:v>159452</c:v>
                </c:pt>
                <c:pt idx="41">
                  <c:v>159439</c:v>
                </c:pt>
                <c:pt idx="42">
                  <c:v>159511</c:v>
                </c:pt>
                <c:pt idx="43">
                  <c:v>159485</c:v>
                </c:pt>
                <c:pt idx="44">
                  <c:v>159593</c:v>
                </c:pt>
                <c:pt idx="45">
                  <c:v>159420</c:v>
                </c:pt>
                <c:pt idx="46">
                  <c:v>159476</c:v>
                </c:pt>
                <c:pt idx="47">
                  <c:v>159526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D9-4600-9BE3-BC20717C6E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0205200"/>
        <c:axId val="570217200"/>
      </c:lineChart>
      <c:catAx>
        <c:axId val="57019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0214320"/>
        <c:crosses val="autoZero"/>
        <c:auto val="1"/>
        <c:lblAlgn val="ctr"/>
        <c:lblOffset val="100"/>
        <c:noMultiLvlLbl val="0"/>
      </c:catAx>
      <c:valAx>
        <c:axId val="57021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0198480"/>
        <c:crosses val="autoZero"/>
        <c:crossBetween val="between"/>
      </c:valAx>
      <c:valAx>
        <c:axId val="570217200"/>
        <c:scaling>
          <c:orientation val="minMax"/>
          <c:max val="160000"/>
          <c:min val="150000"/>
        </c:scaling>
        <c:delete val="0"/>
        <c:axPos val="r"/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0205200"/>
        <c:crosses val="max"/>
        <c:crossBetween val="between"/>
      </c:valAx>
      <c:catAx>
        <c:axId val="570205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70217200"/>
        <c:crosses val="autoZero"/>
        <c:auto val="1"/>
        <c:lblAlgn val="ctr"/>
        <c:lblOffset val="100"/>
        <c:noMultiLvlLbl val="0"/>
      </c:catAx>
      <c:spPr>
        <a:solidFill>
          <a:sysClr val="window" lastClr="FFFFFF">
            <a:lumMod val="95000"/>
          </a:sysClr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931389843883491E-2"/>
          <c:y val="5.0440933174344699E-2"/>
          <c:w val="0.85072334095391622"/>
          <c:h val="0.78264597578096429"/>
        </c:manualLayout>
      </c:layout>
      <c:lineChart>
        <c:grouping val="standard"/>
        <c:varyColors val="0"/>
        <c:ser>
          <c:idx val="1"/>
          <c:order val="0"/>
          <c:tx>
            <c:strRef>
              <c:f>Sheet1!$E$1</c:f>
              <c:strCache>
                <c:ptCount val="1"/>
                <c:pt idx="0">
                  <c:v>LFPR
Labor Force
Participation
Rate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Sheet1!$B$2:$B$142</c:f>
              <c:numCache>
                <c:formatCode>mmm\-yy</c:formatCode>
                <c:ptCount val="141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45171</c:v>
                </c:pt>
                <c:pt idx="117">
                  <c:v>45201</c:v>
                </c:pt>
                <c:pt idx="118">
                  <c:v>45232</c:v>
                </c:pt>
                <c:pt idx="119">
                  <c:v>45262</c:v>
                </c:pt>
                <c:pt idx="120">
                  <c:v>45293</c:v>
                </c:pt>
                <c:pt idx="121">
                  <c:v>45324</c:v>
                </c:pt>
                <c:pt idx="122">
                  <c:v>45353</c:v>
                </c:pt>
                <c:pt idx="123">
                  <c:v>45384</c:v>
                </c:pt>
                <c:pt idx="124">
                  <c:v>45414</c:v>
                </c:pt>
                <c:pt idx="125">
                  <c:v>45445</c:v>
                </c:pt>
                <c:pt idx="126">
                  <c:v>45475</c:v>
                </c:pt>
                <c:pt idx="127">
                  <c:v>45506</c:v>
                </c:pt>
                <c:pt idx="128">
                  <c:v>45537</c:v>
                </c:pt>
                <c:pt idx="129">
                  <c:v>45567</c:v>
                </c:pt>
                <c:pt idx="130">
                  <c:v>45598</c:v>
                </c:pt>
                <c:pt idx="131">
                  <c:v>45628</c:v>
                </c:pt>
                <c:pt idx="132">
                  <c:v>45659</c:v>
                </c:pt>
                <c:pt idx="133">
                  <c:v>45690</c:v>
                </c:pt>
                <c:pt idx="134">
                  <c:v>45718</c:v>
                </c:pt>
                <c:pt idx="135">
                  <c:v>45749</c:v>
                </c:pt>
                <c:pt idx="136">
                  <c:v>45779</c:v>
                </c:pt>
                <c:pt idx="137">
                  <c:v>45810</c:v>
                </c:pt>
                <c:pt idx="138">
                  <c:v>45840</c:v>
                </c:pt>
                <c:pt idx="139">
                  <c:v>45871</c:v>
                </c:pt>
                <c:pt idx="140">
                  <c:v>45902</c:v>
                </c:pt>
              </c:numCache>
            </c:numRef>
          </c:cat>
          <c:val>
            <c:numRef>
              <c:f>Sheet1!$E$2:$E$142</c:f>
              <c:numCache>
                <c:formatCode>#0.0</c:formatCode>
                <c:ptCount val="141"/>
                <c:pt idx="0">
                  <c:v>62.9</c:v>
                </c:pt>
                <c:pt idx="1">
                  <c:v>62.9</c:v>
                </c:pt>
                <c:pt idx="2">
                  <c:v>63.1</c:v>
                </c:pt>
                <c:pt idx="3">
                  <c:v>62.8</c:v>
                </c:pt>
                <c:pt idx="4">
                  <c:v>62.9</c:v>
                </c:pt>
                <c:pt idx="5">
                  <c:v>62.8</c:v>
                </c:pt>
                <c:pt idx="6">
                  <c:v>62.9</c:v>
                </c:pt>
                <c:pt idx="7">
                  <c:v>62.9</c:v>
                </c:pt>
                <c:pt idx="8">
                  <c:v>62.8</c:v>
                </c:pt>
                <c:pt idx="9">
                  <c:v>62.9</c:v>
                </c:pt>
                <c:pt idx="10">
                  <c:v>62.9</c:v>
                </c:pt>
                <c:pt idx="11">
                  <c:v>62.8</c:v>
                </c:pt>
                <c:pt idx="12">
                  <c:v>62.9</c:v>
                </c:pt>
                <c:pt idx="13">
                  <c:v>62.7</c:v>
                </c:pt>
                <c:pt idx="14">
                  <c:v>62.6</c:v>
                </c:pt>
                <c:pt idx="15">
                  <c:v>62.8</c:v>
                </c:pt>
                <c:pt idx="16">
                  <c:v>62.9</c:v>
                </c:pt>
                <c:pt idx="17">
                  <c:v>62.7</c:v>
                </c:pt>
                <c:pt idx="18">
                  <c:v>62.6</c:v>
                </c:pt>
                <c:pt idx="19">
                  <c:v>62.6</c:v>
                </c:pt>
                <c:pt idx="20">
                  <c:v>62.4</c:v>
                </c:pt>
                <c:pt idx="21">
                  <c:v>62.5</c:v>
                </c:pt>
                <c:pt idx="22">
                  <c:v>62.5</c:v>
                </c:pt>
                <c:pt idx="23">
                  <c:v>62.7</c:v>
                </c:pt>
                <c:pt idx="24">
                  <c:v>62.7</c:v>
                </c:pt>
                <c:pt idx="25">
                  <c:v>62.8</c:v>
                </c:pt>
                <c:pt idx="26">
                  <c:v>63</c:v>
                </c:pt>
                <c:pt idx="27">
                  <c:v>62.9</c:v>
                </c:pt>
                <c:pt idx="28">
                  <c:v>62.7</c:v>
                </c:pt>
                <c:pt idx="29">
                  <c:v>62.7</c:v>
                </c:pt>
                <c:pt idx="30">
                  <c:v>62.8</c:v>
                </c:pt>
                <c:pt idx="31">
                  <c:v>62.9</c:v>
                </c:pt>
                <c:pt idx="32">
                  <c:v>62.9</c:v>
                </c:pt>
                <c:pt idx="33">
                  <c:v>62.8</c:v>
                </c:pt>
                <c:pt idx="34">
                  <c:v>62.7</c:v>
                </c:pt>
                <c:pt idx="35">
                  <c:v>62.7</c:v>
                </c:pt>
                <c:pt idx="36">
                  <c:v>62.8</c:v>
                </c:pt>
                <c:pt idx="37">
                  <c:v>62.8</c:v>
                </c:pt>
                <c:pt idx="38">
                  <c:v>63</c:v>
                </c:pt>
                <c:pt idx="39">
                  <c:v>63</c:v>
                </c:pt>
                <c:pt idx="40">
                  <c:v>62.8</c:v>
                </c:pt>
                <c:pt idx="41">
                  <c:v>62.8</c:v>
                </c:pt>
                <c:pt idx="42">
                  <c:v>62.9</c:v>
                </c:pt>
                <c:pt idx="43">
                  <c:v>62.9</c:v>
                </c:pt>
                <c:pt idx="44">
                  <c:v>63</c:v>
                </c:pt>
                <c:pt idx="45">
                  <c:v>62.7</c:v>
                </c:pt>
                <c:pt idx="46">
                  <c:v>62.7</c:v>
                </c:pt>
                <c:pt idx="47">
                  <c:v>62.7</c:v>
                </c:pt>
                <c:pt idx="48">
                  <c:v>62.7</c:v>
                </c:pt>
                <c:pt idx="49">
                  <c:v>63</c:v>
                </c:pt>
                <c:pt idx="50">
                  <c:v>62.9</c:v>
                </c:pt>
                <c:pt idx="51">
                  <c:v>62.9</c:v>
                </c:pt>
                <c:pt idx="52">
                  <c:v>62.9</c:v>
                </c:pt>
                <c:pt idx="53">
                  <c:v>63</c:v>
                </c:pt>
                <c:pt idx="54">
                  <c:v>63</c:v>
                </c:pt>
                <c:pt idx="55">
                  <c:v>62.7</c:v>
                </c:pt>
                <c:pt idx="56">
                  <c:v>62.7</c:v>
                </c:pt>
                <c:pt idx="57">
                  <c:v>62.8</c:v>
                </c:pt>
                <c:pt idx="58">
                  <c:v>62.9</c:v>
                </c:pt>
                <c:pt idx="59">
                  <c:v>63</c:v>
                </c:pt>
                <c:pt idx="60">
                  <c:v>63.1</c:v>
                </c:pt>
                <c:pt idx="61">
                  <c:v>63.1</c:v>
                </c:pt>
                <c:pt idx="62">
                  <c:v>63.1</c:v>
                </c:pt>
                <c:pt idx="63">
                  <c:v>62.9</c:v>
                </c:pt>
                <c:pt idx="64">
                  <c:v>62.9</c:v>
                </c:pt>
                <c:pt idx="65">
                  <c:v>62.9</c:v>
                </c:pt>
                <c:pt idx="66">
                  <c:v>63.1</c:v>
                </c:pt>
                <c:pt idx="67">
                  <c:v>63.2</c:v>
                </c:pt>
                <c:pt idx="68">
                  <c:v>63.1</c:v>
                </c:pt>
                <c:pt idx="69">
                  <c:v>63.2</c:v>
                </c:pt>
                <c:pt idx="70">
                  <c:v>63.2</c:v>
                </c:pt>
                <c:pt idx="71">
                  <c:v>63.3</c:v>
                </c:pt>
                <c:pt idx="72">
                  <c:v>63.3</c:v>
                </c:pt>
                <c:pt idx="73">
                  <c:v>63.3</c:v>
                </c:pt>
                <c:pt idx="74">
                  <c:v>62.6</c:v>
                </c:pt>
                <c:pt idx="75">
                  <c:v>60.1</c:v>
                </c:pt>
                <c:pt idx="76">
                  <c:v>60.8</c:v>
                </c:pt>
                <c:pt idx="77">
                  <c:v>61.5</c:v>
                </c:pt>
                <c:pt idx="78">
                  <c:v>61.5</c:v>
                </c:pt>
                <c:pt idx="79">
                  <c:v>61.7</c:v>
                </c:pt>
                <c:pt idx="80">
                  <c:v>61.4</c:v>
                </c:pt>
                <c:pt idx="81">
                  <c:v>61.7</c:v>
                </c:pt>
                <c:pt idx="82">
                  <c:v>61.5</c:v>
                </c:pt>
                <c:pt idx="83">
                  <c:v>61.5</c:v>
                </c:pt>
                <c:pt idx="84">
                  <c:v>61.3</c:v>
                </c:pt>
                <c:pt idx="85">
                  <c:v>61.4</c:v>
                </c:pt>
                <c:pt idx="86">
                  <c:v>61.5</c:v>
                </c:pt>
                <c:pt idx="87">
                  <c:v>61.6</c:v>
                </c:pt>
                <c:pt idx="88">
                  <c:v>61.5</c:v>
                </c:pt>
                <c:pt idx="89">
                  <c:v>61.7</c:v>
                </c:pt>
                <c:pt idx="90">
                  <c:v>61.8</c:v>
                </c:pt>
                <c:pt idx="91">
                  <c:v>61.7</c:v>
                </c:pt>
                <c:pt idx="92">
                  <c:v>61.7</c:v>
                </c:pt>
                <c:pt idx="93">
                  <c:v>61.8</c:v>
                </c:pt>
                <c:pt idx="94">
                  <c:v>61.9</c:v>
                </c:pt>
                <c:pt idx="95">
                  <c:v>62</c:v>
                </c:pt>
                <c:pt idx="96">
                  <c:v>62.2</c:v>
                </c:pt>
                <c:pt idx="97">
                  <c:v>62.2</c:v>
                </c:pt>
                <c:pt idx="98">
                  <c:v>62.4</c:v>
                </c:pt>
                <c:pt idx="99">
                  <c:v>62.2</c:v>
                </c:pt>
                <c:pt idx="100">
                  <c:v>62.3</c:v>
                </c:pt>
                <c:pt idx="101">
                  <c:v>62.2</c:v>
                </c:pt>
                <c:pt idx="102">
                  <c:v>62.1</c:v>
                </c:pt>
                <c:pt idx="103">
                  <c:v>62.3</c:v>
                </c:pt>
                <c:pt idx="104">
                  <c:v>62.3</c:v>
                </c:pt>
                <c:pt idx="105">
                  <c:v>62.2</c:v>
                </c:pt>
                <c:pt idx="106">
                  <c:v>62.2</c:v>
                </c:pt>
                <c:pt idx="107">
                  <c:v>62.3</c:v>
                </c:pt>
                <c:pt idx="108">
                  <c:v>62.4</c:v>
                </c:pt>
                <c:pt idx="109">
                  <c:v>62.5</c:v>
                </c:pt>
                <c:pt idx="110">
                  <c:v>62.6</c:v>
                </c:pt>
                <c:pt idx="111">
                  <c:v>62.6</c:v>
                </c:pt>
                <c:pt idx="112">
                  <c:v>62.6</c:v>
                </c:pt>
                <c:pt idx="113">
                  <c:v>62.6</c:v>
                </c:pt>
                <c:pt idx="114" formatCode="General">
                  <c:v>62.6</c:v>
                </c:pt>
                <c:pt idx="115" formatCode="General">
                  <c:v>62.8</c:v>
                </c:pt>
                <c:pt idx="116">
                  <c:v>62.8</c:v>
                </c:pt>
                <c:pt idx="117" formatCode="General">
                  <c:v>62.7</c:v>
                </c:pt>
                <c:pt idx="118" formatCode="General">
                  <c:v>62.8</c:v>
                </c:pt>
                <c:pt idx="119" formatCode="General">
                  <c:v>62.5</c:v>
                </c:pt>
                <c:pt idx="120">
                  <c:v>62.5</c:v>
                </c:pt>
                <c:pt idx="121">
                  <c:v>62.5</c:v>
                </c:pt>
                <c:pt idx="122" formatCode="General">
                  <c:v>62.7</c:v>
                </c:pt>
                <c:pt idx="123">
                  <c:v>62.7</c:v>
                </c:pt>
                <c:pt idx="124">
                  <c:v>62.5</c:v>
                </c:pt>
                <c:pt idx="125" formatCode="General">
                  <c:v>62.6</c:v>
                </c:pt>
                <c:pt idx="126" formatCode="General">
                  <c:v>62.7</c:v>
                </c:pt>
                <c:pt idx="127" formatCode="General">
                  <c:v>62.7</c:v>
                </c:pt>
                <c:pt idx="128" formatCode="General">
                  <c:v>62.7</c:v>
                </c:pt>
                <c:pt idx="129" formatCode="General">
                  <c:v>62.5</c:v>
                </c:pt>
                <c:pt idx="130" formatCode="General">
                  <c:v>62.5</c:v>
                </c:pt>
                <c:pt idx="131" formatCode="General">
                  <c:v>62.5</c:v>
                </c:pt>
                <c:pt idx="132" formatCode="General">
                  <c:v>62.6</c:v>
                </c:pt>
                <c:pt idx="133" formatCode="General">
                  <c:v>62.4</c:v>
                </c:pt>
                <c:pt idx="134" formatCode="General">
                  <c:v>62.5</c:v>
                </c:pt>
                <c:pt idx="135">
                  <c:v>62.6</c:v>
                </c:pt>
                <c:pt idx="136">
                  <c:v>62.4</c:v>
                </c:pt>
                <c:pt idx="137" formatCode="General">
                  <c:v>62.3</c:v>
                </c:pt>
                <c:pt idx="138">
                  <c:v>62.2</c:v>
                </c:pt>
                <c:pt idx="139" formatCode="General">
                  <c:v>62.3</c:v>
                </c:pt>
                <c:pt idx="140">
                  <c:v>62.4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6A5-4B40-AA9E-08B014A957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702144"/>
        <c:axId val="85703680"/>
      </c:lineChart>
      <c:dateAx>
        <c:axId val="85702144"/>
        <c:scaling>
          <c:orientation val="minMax"/>
          <c:max val="45901"/>
          <c:min val="41640"/>
        </c:scaling>
        <c:delete val="0"/>
        <c:axPos val="b"/>
        <c:majorGridlines/>
        <c:numFmt formatCode="yyyy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pPr>
            <a:endParaRPr lang="en-US"/>
          </a:p>
        </c:txPr>
        <c:crossAx val="85703680"/>
        <c:crosses val="autoZero"/>
        <c:auto val="0"/>
        <c:lblOffset val="100"/>
        <c:baseTimeUnit val="months"/>
        <c:majorUnit val="1"/>
        <c:majorTimeUnit val="years"/>
        <c:minorUnit val="12"/>
      </c:dateAx>
      <c:valAx>
        <c:axId val="85703680"/>
        <c:scaling>
          <c:orientation val="minMax"/>
          <c:max val="63.5"/>
          <c:min val="60"/>
        </c:scaling>
        <c:delete val="0"/>
        <c:axPos val="l"/>
        <c:majorGridlines/>
        <c:numFmt formatCode="#,##0.0" sourceLinked="0"/>
        <c:majorTickMark val="in"/>
        <c:minorTickMark val="none"/>
        <c:tickLblPos val="low"/>
        <c:spPr>
          <a:ln/>
        </c:spPr>
        <c:txPr>
          <a:bodyPr/>
          <a:lstStyle/>
          <a:p>
            <a:pPr>
              <a:defRPr sz="14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pPr>
            <a:endParaRPr lang="en-US"/>
          </a:p>
        </c:txPr>
        <c:crossAx val="85702144"/>
        <c:crosses val="autoZero"/>
        <c:crossBetween val="midCat"/>
        <c:majorUnit val="0.5"/>
        <c:minorUnit val="0.1"/>
      </c:valAx>
      <c:spPr>
        <a:solidFill>
          <a:schemeClr val="bg1">
            <a:lumMod val="95000"/>
          </a:schemeClr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931389843883491E-2"/>
          <c:y val="5.0440933174344699E-2"/>
          <c:w val="0.86344157521748566"/>
          <c:h val="0.78264597578096429"/>
        </c:manualLayout>
      </c:layout>
      <c:areaChart>
        <c:grouping val="standard"/>
        <c:varyColors val="0"/>
        <c:ser>
          <c:idx val="1"/>
          <c:order val="0"/>
          <c:tx>
            <c:strRef>
              <c:f>Sheet1!$D$1</c:f>
              <c:strCache>
                <c:ptCount val="1"/>
                <c:pt idx="0">
                  <c:v>U-6
Total
Unemployed</c:v>
                </c:pt>
              </c:strCache>
            </c:strRef>
          </c:tx>
          <c:spPr>
            <a:ln w="76200"/>
          </c:spPr>
          <c:cat>
            <c:numRef>
              <c:f>Sheet1!$B$2:$B$142</c:f>
              <c:numCache>
                <c:formatCode>mmm\-yy</c:formatCode>
                <c:ptCount val="141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43543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44217</c:v>
                </c:pt>
                <c:pt idx="85">
                  <c:v>44240</c:v>
                </c:pt>
                <c:pt idx="86">
                  <c:v>44263</c:v>
                </c:pt>
                <c:pt idx="87">
                  <c:v>44307</c:v>
                </c:pt>
                <c:pt idx="88">
                  <c:v>44320</c:v>
                </c:pt>
                <c:pt idx="89">
                  <c:v>44364</c:v>
                </c:pt>
                <c:pt idx="90">
                  <c:v>44408</c:v>
                </c:pt>
                <c:pt idx="91">
                  <c:v>44421</c:v>
                </c:pt>
                <c:pt idx="92">
                  <c:v>44460</c:v>
                </c:pt>
                <c:pt idx="93">
                  <c:v>44499</c:v>
                </c:pt>
                <c:pt idx="94">
                  <c:v>44508</c:v>
                </c:pt>
                <c:pt idx="95">
                  <c:v>44543</c:v>
                </c:pt>
                <c:pt idx="96">
                  <c:v>44591</c:v>
                </c:pt>
                <c:pt idx="97">
                  <c:v>44611</c:v>
                </c:pt>
                <c:pt idx="98">
                  <c:v>44631</c:v>
                </c:pt>
                <c:pt idx="99">
                  <c:v>44652</c:v>
                </c:pt>
                <c:pt idx="100">
                  <c:v>44703</c:v>
                </c:pt>
                <c:pt idx="101">
                  <c:v>44742</c:v>
                </c:pt>
                <c:pt idx="102">
                  <c:v>44761</c:v>
                </c:pt>
                <c:pt idx="103">
                  <c:v>44795</c:v>
                </c:pt>
                <c:pt idx="104">
                  <c:v>44829</c:v>
                </c:pt>
                <c:pt idx="105">
                  <c:v>44835</c:v>
                </c:pt>
                <c:pt idx="106">
                  <c:v>44866</c:v>
                </c:pt>
                <c:pt idx="107">
                  <c:v>44920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45171</c:v>
                </c:pt>
                <c:pt idx="117">
                  <c:v>45201</c:v>
                </c:pt>
                <c:pt idx="118">
                  <c:v>45232</c:v>
                </c:pt>
                <c:pt idx="119">
                  <c:v>45262</c:v>
                </c:pt>
                <c:pt idx="120">
                  <c:v>45293</c:v>
                </c:pt>
                <c:pt idx="121">
                  <c:v>45324</c:v>
                </c:pt>
                <c:pt idx="122">
                  <c:v>45353</c:v>
                </c:pt>
                <c:pt idx="123">
                  <c:v>45384</c:v>
                </c:pt>
                <c:pt idx="124">
                  <c:v>45414</c:v>
                </c:pt>
                <c:pt idx="125">
                  <c:v>45445</c:v>
                </c:pt>
                <c:pt idx="126">
                  <c:v>45475</c:v>
                </c:pt>
                <c:pt idx="127">
                  <c:v>45506</c:v>
                </c:pt>
                <c:pt idx="128">
                  <c:v>45537</c:v>
                </c:pt>
                <c:pt idx="129">
                  <c:v>45567</c:v>
                </c:pt>
                <c:pt idx="130">
                  <c:v>45598</c:v>
                </c:pt>
                <c:pt idx="131">
                  <c:v>45628</c:v>
                </c:pt>
                <c:pt idx="132">
                  <c:v>45659</c:v>
                </c:pt>
                <c:pt idx="133">
                  <c:v>45690</c:v>
                </c:pt>
                <c:pt idx="134">
                  <c:v>45718</c:v>
                </c:pt>
                <c:pt idx="135">
                  <c:v>45749</c:v>
                </c:pt>
                <c:pt idx="136">
                  <c:v>45779</c:v>
                </c:pt>
                <c:pt idx="137">
                  <c:v>45810</c:v>
                </c:pt>
                <c:pt idx="138">
                  <c:v>45840</c:v>
                </c:pt>
                <c:pt idx="139">
                  <c:v>45871</c:v>
                </c:pt>
                <c:pt idx="140">
                  <c:v>45902</c:v>
                </c:pt>
              </c:numCache>
            </c:numRef>
          </c:cat>
          <c:val>
            <c:numRef>
              <c:f>Sheet1!$D$2:$D$142</c:f>
              <c:numCache>
                <c:formatCode>#0.0</c:formatCode>
                <c:ptCount val="141"/>
                <c:pt idx="0">
                  <c:v>12.6</c:v>
                </c:pt>
                <c:pt idx="1">
                  <c:v>12.6</c:v>
                </c:pt>
                <c:pt idx="2">
                  <c:v>12.7</c:v>
                </c:pt>
                <c:pt idx="3">
                  <c:v>12.3</c:v>
                </c:pt>
                <c:pt idx="4">
                  <c:v>12.3</c:v>
                </c:pt>
                <c:pt idx="5">
                  <c:v>12</c:v>
                </c:pt>
                <c:pt idx="6">
                  <c:v>12.1</c:v>
                </c:pt>
                <c:pt idx="7">
                  <c:v>12</c:v>
                </c:pt>
                <c:pt idx="8">
                  <c:v>11.7</c:v>
                </c:pt>
                <c:pt idx="9">
                  <c:v>11.5</c:v>
                </c:pt>
                <c:pt idx="10">
                  <c:v>11.4</c:v>
                </c:pt>
                <c:pt idx="11">
                  <c:v>11.2</c:v>
                </c:pt>
                <c:pt idx="12">
                  <c:v>11.2</c:v>
                </c:pt>
                <c:pt idx="13">
                  <c:v>10.9</c:v>
                </c:pt>
                <c:pt idx="14">
                  <c:v>10.9</c:v>
                </c:pt>
                <c:pt idx="15">
                  <c:v>10.9</c:v>
                </c:pt>
                <c:pt idx="16">
                  <c:v>10.9</c:v>
                </c:pt>
                <c:pt idx="17">
                  <c:v>10.4</c:v>
                </c:pt>
                <c:pt idx="18">
                  <c:v>10.3</c:v>
                </c:pt>
                <c:pt idx="19">
                  <c:v>10.199999999999999</c:v>
                </c:pt>
                <c:pt idx="20">
                  <c:v>10</c:v>
                </c:pt>
                <c:pt idx="21">
                  <c:v>9.8000000000000007</c:v>
                </c:pt>
                <c:pt idx="22">
                  <c:v>10</c:v>
                </c:pt>
                <c:pt idx="23">
                  <c:v>9.9</c:v>
                </c:pt>
                <c:pt idx="24">
                  <c:v>9.6999999999999993</c:v>
                </c:pt>
                <c:pt idx="25">
                  <c:v>9.6</c:v>
                </c:pt>
                <c:pt idx="26">
                  <c:v>9.8000000000000007</c:v>
                </c:pt>
                <c:pt idx="27">
                  <c:v>9.9</c:v>
                </c:pt>
                <c:pt idx="28">
                  <c:v>9.9</c:v>
                </c:pt>
                <c:pt idx="29">
                  <c:v>9.5</c:v>
                </c:pt>
                <c:pt idx="30">
                  <c:v>9.6</c:v>
                </c:pt>
                <c:pt idx="31">
                  <c:v>9.6</c:v>
                </c:pt>
                <c:pt idx="32">
                  <c:v>9.6999999999999993</c:v>
                </c:pt>
                <c:pt idx="33">
                  <c:v>9.6</c:v>
                </c:pt>
                <c:pt idx="34">
                  <c:v>9.4</c:v>
                </c:pt>
                <c:pt idx="35">
                  <c:v>9.1999999999999993</c:v>
                </c:pt>
                <c:pt idx="36">
                  <c:v>9.1999999999999993</c:v>
                </c:pt>
                <c:pt idx="37">
                  <c:v>9</c:v>
                </c:pt>
                <c:pt idx="38">
                  <c:v>8.8000000000000007</c:v>
                </c:pt>
                <c:pt idx="39">
                  <c:v>8.6</c:v>
                </c:pt>
                <c:pt idx="40">
                  <c:v>8.5</c:v>
                </c:pt>
                <c:pt idx="41">
                  <c:v>8.5</c:v>
                </c:pt>
                <c:pt idx="42">
                  <c:v>8.5</c:v>
                </c:pt>
                <c:pt idx="43">
                  <c:v>8.6</c:v>
                </c:pt>
                <c:pt idx="44">
                  <c:v>8.3000000000000007</c:v>
                </c:pt>
                <c:pt idx="45">
                  <c:v>8.1</c:v>
                </c:pt>
                <c:pt idx="46">
                  <c:v>8</c:v>
                </c:pt>
                <c:pt idx="47">
                  <c:v>8.1</c:v>
                </c:pt>
                <c:pt idx="48">
                  <c:v>8</c:v>
                </c:pt>
                <c:pt idx="49">
                  <c:v>8.1</c:v>
                </c:pt>
                <c:pt idx="50">
                  <c:v>8</c:v>
                </c:pt>
                <c:pt idx="51">
                  <c:v>7.9</c:v>
                </c:pt>
                <c:pt idx="52">
                  <c:v>7.8</c:v>
                </c:pt>
                <c:pt idx="53">
                  <c:v>7.8</c:v>
                </c:pt>
                <c:pt idx="54">
                  <c:v>7.5</c:v>
                </c:pt>
                <c:pt idx="55">
                  <c:v>7.4</c:v>
                </c:pt>
                <c:pt idx="56">
                  <c:v>7.5</c:v>
                </c:pt>
                <c:pt idx="57">
                  <c:v>7.5</c:v>
                </c:pt>
                <c:pt idx="58">
                  <c:v>7.6</c:v>
                </c:pt>
                <c:pt idx="59">
                  <c:v>7.6</c:v>
                </c:pt>
                <c:pt idx="60">
                  <c:v>8</c:v>
                </c:pt>
                <c:pt idx="61">
                  <c:v>7.2</c:v>
                </c:pt>
                <c:pt idx="62">
                  <c:v>7.4</c:v>
                </c:pt>
                <c:pt idx="63">
                  <c:v>7.4</c:v>
                </c:pt>
                <c:pt idx="64">
                  <c:v>7.1</c:v>
                </c:pt>
                <c:pt idx="65">
                  <c:v>7.2</c:v>
                </c:pt>
                <c:pt idx="66">
                  <c:v>6.9</c:v>
                </c:pt>
                <c:pt idx="67">
                  <c:v>7.2</c:v>
                </c:pt>
                <c:pt idx="68">
                  <c:v>6.9</c:v>
                </c:pt>
                <c:pt idx="69">
                  <c:v>6.9</c:v>
                </c:pt>
                <c:pt idx="70">
                  <c:v>6.8</c:v>
                </c:pt>
                <c:pt idx="71">
                  <c:v>6.8</c:v>
                </c:pt>
                <c:pt idx="72">
                  <c:v>7</c:v>
                </c:pt>
                <c:pt idx="73">
                  <c:v>7</c:v>
                </c:pt>
                <c:pt idx="74">
                  <c:v>8.8000000000000007</c:v>
                </c:pt>
                <c:pt idx="75">
                  <c:v>22.9</c:v>
                </c:pt>
                <c:pt idx="76">
                  <c:v>21.1</c:v>
                </c:pt>
                <c:pt idx="77">
                  <c:v>18</c:v>
                </c:pt>
                <c:pt idx="78">
                  <c:v>16.5</c:v>
                </c:pt>
                <c:pt idx="79">
                  <c:v>14.2</c:v>
                </c:pt>
                <c:pt idx="80">
                  <c:v>12.8</c:v>
                </c:pt>
                <c:pt idx="81">
                  <c:v>12.1</c:v>
                </c:pt>
                <c:pt idx="82">
                  <c:v>11.9</c:v>
                </c:pt>
                <c:pt idx="83">
                  <c:v>11.7</c:v>
                </c:pt>
                <c:pt idx="84">
                  <c:v>11.2</c:v>
                </c:pt>
                <c:pt idx="85">
                  <c:v>11.1</c:v>
                </c:pt>
                <c:pt idx="86">
                  <c:v>10.8</c:v>
                </c:pt>
                <c:pt idx="87">
                  <c:v>10.3</c:v>
                </c:pt>
                <c:pt idx="88">
                  <c:v>10.1</c:v>
                </c:pt>
                <c:pt idx="89">
                  <c:v>9.8000000000000007</c:v>
                </c:pt>
                <c:pt idx="90">
                  <c:v>9.1999999999999993</c:v>
                </c:pt>
                <c:pt idx="91">
                  <c:v>8.8000000000000007</c:v>
                </c:pt>
                <c:pt idx="92">
                  <c:v>8.4</c:v>
                </c:pt>
                <c:pt idx="93">
                  <c:v>8.1999999999999993</c:v>
                </c:pt>
                <c:pt idx="94">
                  <c:v>7.7</c:v>
                </c:pt>
                <c:pt idx="95">
                  <c:v>7.3</c:v>
                </c:pt>
                <c:pt idx="96">
                  <c:v>7.1</c:v>
                </c:pt>
                <c:pt idx="97">
                  <c:v>7.2</c:v>
                </c:pt>
                <c:pt idx="98">
                  <c:v>7</c:v>
                </c:pt>
                <c:pt idx="99">
                  <c:v>7</c:v>
                </c:pt>
                <c:pt idx="100">
                  <c:v>7.1</c:v>
                </c:pt>
                <c:pt idx="101">
                  <c:v>6.7</c:v>
                </c:pt>
                <c:pt idx="102">
                  <c:v>6.8</c:v>
                </c:pt>
                <c:pt idx="103">
                  <c:v>6.9</c:v>
                </c:pt>
                <c:pt idx="104">
                  <c:v>6.7</c:v>
                </c:pt>
                <c:pt idx="105">
                  <c:v>6.7</c:v>
                </c:pt>
                <c:pt idx="106">
                  <c:v>6.7</c:v>
                </c:pt>
                <c:pt idx="107">
                  <c:v>6.6</c:v>
                </c:pt>
                <c:pt idx="108">
                  <c:v>6.7</c:v>
                </c:pt>
                <c:pt idx="109">
                  <c:v>6.8</c:v>
                </c:pt>
                <c:pt idx="110">
                  <c:v>6.7</c:v>
                </c:pt>
                <c:pt idx="111">
                  <c:v>6.6</c:v>
                </c:pt>
                <c:pt idx="112">
                  <c:v>6.7</c:v>
                </c:pt>
                <c:pt idx="113">
                  <c:v>6.9</c:v>
                </c:pt>
                <c:pt idx="114">
                  <c:v>6.7</c:v>
                </c:pt>
                <c:pt idx="115">
                  <c:v>7.1</c:v>
                </c:pt>
                <c:pt idx="116">
                  <c:v>7</c:v>
                </c:pt>
                <c:pt idx="117">
                  <c:v>7.2</c:v>
                </c:pt>
                <c:pt idx="118">
                  <c:v>7</c:v>
                </c:pt>
                <c:pt idx="119">
                  <c:v>7.2</c:v>
                </c:pt>
                <c:pt idx="120">
                  <c:v>7.2</c:v>
                </c:pt>
                <c:pt idx="121">
                  <c:v>7.3</c:v>
                </c:pt>
                <c:pt idx="122">
                  <c:v>7.3</c:v>
                </c:pt>
                <c:pt idx="123">
                  <c:v>7.4</c:v>
                </c:pt>
                <c:pt idx="124">
                  <c:v>7.4</c:v>
                </c:pt>
                <c:pt idx="125">
                  <c:v>7.4</c:v>
                </c:pt>
                <c:pt idx="126">
                  <c:v>7.8</c:v>
                </c:pt>
                <c:pt idx="127">
                  <c:v>7.8</c:v>
                </c:pt>
                <c:pt idx="128">
                  <c:v>7.7</c:v>
                </c:pt>
                <c:pt idx="129">
                  <c:v>7.7</c:v>
                </c:pt>
                <c:pt idx="130">
                  <c:v>7.7</c:v>
                </c:pt>
                <c:pt idx="131">
                  <c:v>7.5</c:v>
                </c:pt>
                <c:pt idx="132">
                  <c:v>7.5</c:v>
                </c:pt>
                <c:pt idx="133">
                  <c:v>8</c:v>
                </c:pt>
                <c:pt idx="134">
                  <c:v>7.9</c:v>
                </c:pt>
                <c:pt idx="135">
                  <c:v>7.8</c:v>
                </c:pt>
                <c:pt idx="136">
                  <c:v>7.8</c:v>
                </c:pt>
                <c:pt idx="137">
                  <c:v>7.7</c:v>
                </c:pt>
                <c:pt idx="138">
                  <c:v>7.9</c:v>
                </c:pt>
                <c:pt idx="139">
                  <c:v>8.1</c:v>
                </c:pt>
                <c:pt idx="140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5D-4C2B-8571-3009FADB8B48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UR
Unemployment
Rate</c:v>
                </c:pt>
              </c:strCache>
            </c:strRef>
          </c:tx>
          <c:spPr>
            <a:ln w="63500">
              <a:solidFill>
                <a:schemeClr val="accent1"/>
              </a:solidFill>
            </a:ln>
          </c:spPr>
          <c:cat>
            <c:numRef>
              <c:f>Sheet1!$B$2:$B$142</c:f>
              <c:numCache>
                <c:formatCode>mmm\-yy</c:formatCode>
                <c:ptCount val="141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43543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44217</c:v>
                </c:pt>
                <c:pt idx="85">
                  <c:v>44240</c:v>
                </c:pt>
                <c:pt idx="86">
                  <c:v>44263</c:v>
                </c:pt>
                <c:pt idx="87">
                  <c:v>44307</c:v>
                </c:pt>
                <c:pt idx="88">
                  <c:v>44320</c:v>
                </c:pt>
                <c:pt idx="89">
                  <c:v>44364</c:v>
                </c:pt>
                <c:pt idx="90">
                  <c:v>44408</c:v>
                </c:pt>
                <c:pt idx="91">
                  <c:v>44421</c:v>
                </c:pt>
                <c:pt idx="92">
                  <c:v>44460</c:v>
                </c:pt>
                <c:pt idx="93">
                  <c:v>44499</c:v>
                </c:pt>
                <c:pt idx="94">
                  <c:v>44508</c:v>
                </c:pt>
                <c:pt idx="95">
                  <c:v>44543</c:v>
                </c:pt>
                <c:pt idx="96">
                  <c:v>44591</c:v>
                </c:pt>
                <c:pt idx="97">
                  <c:v>44611</c:v>
                </c:pt>
                <c:pt idx="98">
                  <c:v>44631</c:v>
                </c:pt>
                <c:pt idx="99">
                  <c:v>44652</c:v>
                </c:pt>
                <c:pt idx="100">
                  <c:v>44703</c:v>
                </c:pt>
                <c:pt idx="101">
                  <c:v>44742</c:v>
                </c:pt>
                <c:pt idx="102">
                  <c:v>44761</c:v>
                </c:pt>
                <c:pt idx="103">
                  <c:v>44795</c:v>
                </c:pt>
                <c:pt idx="104">
                  <c:v>44829</c:v>
                </c:pt>
                <c:pt idx="105">
                  <c:v>44835</c:v>
                </c:pt>
                <c:pt idx="106">
                  <c:v>44866</c:v>
                </c:pt>
                <c:pt idx="107">
                  <c:v>44920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45171</c:v>
                </c:pt>
                <c:pt idx="117">
                  <c:v>45201</c:v>
                </c:pt>
                <c:pt idx="118">
                  <c:v>45232</c:v>
                </c:pt>
                <c:pt idx="119">
                  <c:v>45262</c:v>
                </c:pt>
                <c:pt idx="120">
                  <c:v>45293</c:v>
                </c:pt>
                <c:pt idx="121">
                  <c:v>45324</c:v>
                </c:pt>
                <c:pt idx="122">
                  <c:v>45353</c:v>
                </c:pt>
                <c:pt idx="123">
                  <c:v>45384</c:v>
                </c:pt>
                <c:pt idx="124">
                  <c:v>45414</c:v>
                </c:pt>
                <c:pt idx="125">
                  <c:v>45445</c:v>
                </c:pt>
                <c:pt idx="126">
                  <c:v>45475</c:v>
                </c:pt>
                <c:pt idx="127">
                  <c:v>45506</c:v>
                </c:pt>
                <c:pt idx="128">
                  <c:v>45537</c:v>
                </c:pt>
                <c:pt idx="129">
                  <c:v>45567</c:v>
                </c:pt>
                <c:pt idx="130">
                  <c:v>45598</c:v>
                </c:pt>
                <c:pt idx="131">
                  <c:v>45628</c:v>
                </c:pt>
                <c:pt idx="132">
                  <c:v>45659</c:v>
                </c:pt>
                <c:pt idx="133">
                  <c:v>45690</c:v>
                </c:pt>
                <c:pt idx="134">
                  <c:v>45718</c:v>
                </c:pt>
                <c:pt idx="135">
                  <c:v>45749</c:v>
                </c:pt>
                <c:pt idx="136">
                  <c:v>45779</c:v>
                </c:pt>
                <c:pt idx="137">
                  <c:v>45810</c:v>
                </c:pt>
                <c:pt idx="138">
                  <c:v>45840</c:v>
                </c:pt>
                <c:pt idx="139">
                  <c:v>45871</c:v>
                </c:pt>
                <c:pt idx="140">
                  <c:v>45902</c:v>
                </c:pt>
              </c:numCache>
            </c:numRef>
          </c:cat>
          <c:val>
            <c:numRef>
              <c:f>Sheet1!$C$2:$C$142</c:f>
              <c:numCache>
                <c:formatCode>#0.0</c:formatCode>
                <c:ptCount val="141"/>
                <c:pt idx="0">
                  <c:v>6.6</c:v>
                </c:pt>
                <c:pt idx="1">
                  <c:v>6.7</c:v>
                </c:pt>
                <c:pt idx="2">
                  <c:v>6.7</c:v>
                </c:pt>
                <c:pt idx="3">
                  <c:v>6.2</c:v>
                </c:pt>
                <c:pt idx="4">
                  <c:v>6.3</c:v>
                </c:pt>
                <c:pt idx="5">
                  <c:v>6.1</c:v>
                </c:pt>
                <c:pt idx="6">
                  <c:v>6.2</c:v>
                </c:pt>
                <c:pt idx="7">
                  <c:v>6.1</c:v>
                </c:pt>
                <c:pt idx="8">
                  <c:v>5.9</c:v>
                </c:pt>
                <c:pt idx="9">
                  <c:v>5.7</c:v>
                </c:pt>
                <c:pt idx="10">
                  <c:v>5.8</c:v>
                </c:pt>
                <c:pt idx="11">
                  <c:v>5.6</c:v>
                </c:pt>
                <c:pt idx="12">
                  <c:v>5.7</c:v>
                </c:pt>
                <c:pt idx="13">
                  <c:v>5.5</c:v>
                </c:pt>
                <c:pt idx="14">
                  <c:v>5.4</c:v>
                </c:pt>
                <c:pt idx="15">
                  <c:v>5.4</c:v>
                </c:pt>
                <c:pt idx="16">
                  <c:v>5.6</c:v>
                </c:pt>
                <c:pt idx="17">
                  <c:v>5.3</c:v>
                </c:pt>
                <c:pt idx="18">
                  <c:v>5.2</c:v>
                </c:pt>
                <c:pt idx="19">
                  <c:v>5.0999999999999996</c:v>
                </c:pt>
                <c:pt idx="20">
                  <c:v>5</c:v>
                </c:pt>
                <c:pt idx="21">
                  <c:v>5</c:v>
                </c:pt>
                <c:pt idx="22">
                  <c:v>5.0999999999999996</c:v>
                </c:pt>
                <c:pt idx="23">
                  <c:v>5</c:v>
                </c:pt>
                <c:pt idx="24">
                  <c:v>4.8</c:v>
                </c:pt>
                <c:pt idx="25">
                  <c:v>4.9000000000000004</c:v>
                </c:pt>
                <c:pt idx="26">
                  <c:v>5</c:v>
                </c:pt>
                <c:pt idx="27">
                  <c:v>5.0999999999999996</c:v>
                </c:pt>
                <c:pt idx="28">
                  <c:v>4.8</c:v>
                </c:pt>
                <c:pt idx="29">
                  <c:v>4.9000000000000004</c:v>
                </c:pt>
                <c:pt idx="30">
                  <c:v>4.8</c:v>
                </c:pt>
                <c:pt idx="31">
                  <c:v>4.9000000000000004</c:v>
                </c:pt>
                <c:pt idx="32">
                  <c:v>5</c:v>
                </c:pt>
                <c:pt idx="33">
                  <c:v>4.9000000000000004</c:v>
                </c:pt>
                <c:pt idx="34">
                  <c:v>4.7</c:v>
                </c:pt>
                <c:pt idx="35">
                  <c:v>4.7</c:v>
                </c:pt>
                <c:pt idx="36">
                  <c:v>4.7</c:v>
                </c:pt>
                <c:pt idx="37">
                  <c:v>4.5999999999999996</c:v>
                </c:pt>
                <c:pt idx="38">
                  <c:v>4.4000000000000004</c:v>
                </c:pt>
                <c:pt idx="39">
                  <c:v>4.4000000000000004</c:v>
                </c:pt>
                <c:pt idx="40">
                  <c:v>4.4000000000000004</c:v>
                </c:pt>
                <c:pt idx="41">
                  <c:v>4.3</c:v>
                </c:pt>
                <c:pt idx="42">
                  <c:v>4.3</c:v>
                </c:pt>
                <c:pt idx="43">
                  <c:v>4.4000000000000004</c:v>
                </c:pt>
                <c:pt idx="44">
                  <c:v>4.3</c:v>
                </c:pt>
                <c:pt idx="45">
                  <c:v>4.2</c:v>
                </c:pt>
                <c:pt idx="46">
                  <c:v>4.2</c:v>
                </c:pt>
                <c:pt idx="47">
                  <c:v>4.0999999999999996</c:v>
                </c:pt>
                <c:pt idx="48">
                  <c:v>4</c:v>
                </c:pt>
                <c:pt idx="49">
                  <c:v>4.0999999999999996</c:v>
                </c:pt>
                <c:pt idx="50">
                  <c:v>4</c:v>
                </c:pt>
                <c:pt idx="51">
                  <c:v>4</c:v>
                </c:pt>
                <c:pt idx="52">
                  <c:v>3.8</c:v>
                </c:pt>
                <c:pt idx="53">
                  <c:v>4</c:v>
                </c:pt>
                <c:pt idx="54">
                  <c:v>3.8</c:v>
                </c:pt>
                <c:pt idx="55">
                  <c:v>3.8</c:v>
                </c:pt>
                <c:pt idx="56">
                  <c:v>3.7</c:v>
                </c:pt>
                <c:pt idx="57">
                  <c:v>3.8</c:v>
                </c:pt>
                <c:pt idx="58">
                  <c:v>3.8</c:v>
                </c:pt>
                <c:pt idx="59">
                  <c:v>3.9</c:v>
                </c:pt>
                <c:pt idx="60">
                  <c:v>4</c:v>
                </c:pt>
                <c:pt idx="61">
                  <c:v>3.8</c:v>
                </c:pt>
                <c:pt idx="62">
                  <c:v>3.8</c:v>
                </c:pt>
                <c:pt idx="63">
                  <c:v>3.7</c:v>
                </c:pt>
                <c:pt idx="64">
                  <c:v>3.6</c:v>
                </c:pt>
                <c:pt idx="65">
                  <c:v>3.6</c:v>
                </c:pt>
                <c:pt idx="66">
                  <c:v>3.7</c:v>
                </c:pt>
                <c:pt idx="67">
                  <c:v>3.6</c:v>
                </c:pt>
                <c:pt idx="68">
                  <c:v>3.5</c:v>
                </c:pt>
                <c:pt idx="69">
                  <c:v>3.6</c:v>
                </c:pt>
                <c:pt idx="70">
                  <c:v>3.6</c:v>
                </c:pt>
                <c:pt idx="71">
                  <c:v>3.6</c:v>
                </c:pt>
                <c:pt idx="72">
                  <c:v>3.6</c:v>
                </c:pt>
                <c:pt idx="73">
                  <c:v>3.5</c:v>
                </c:pt>
                <c:pt idx="74">
                  <c:v>4.4000000000000004</c:v>
                </c:pt>
                <c:pt idx="75">
                  <c:v>14.8</c:v>
                </c:pt>
                <c:pt idx="76">
                  <c:v>13.2</c:v>
                </c:pt>
                <c:pt idx="77">
                  <c:v>11</c:v>
                </c:pt>
                <c:pt idx="78">
                  <c:v>10.199999999999999</c:v>
                </c:pt>
                <c:pt idx="79">
                  <c:v>8.4</c:v>
                </c:pt>
                <c:pt idx="80">
                  <c:v>7.8</c:v>
                </c:pt>
                <c:pt idx="81">
                  <c:v>6.9</c:v>
                </c:pt>
                <c:pt idx="82">
                  <c:v>6.7</c:v>
                </c:pt>
                <c:pt idx="83">
                  <c:v>6.7</c:v>
                </c:pt>
                <c:pt idx="84">
                  <c:v>6.4</c:v>
                </c:pt>
                <c:pt idx="85">
                  <c:v>6.2</c:v>
                </c:pt>
                <c:pt idx="86">
                  <c:v>6.1</c:v>
                </c:pt>
                <c:pt idx="87">
                  <c:v>6.1</c:v>
                </c:pt>
                <c:pt idx="88">
                  <c:v>5.8</c:v>
                </c:pt>
                <c:pt idx="89">
                  <c:v>5.9</c:v>
                </c:pt>
                <c:pt idx="90">
                  <c:v>5.4</c:v>
                </c:pt>
                <c:pt idx="91">
                  <c:v>5.0999999999999996</c:v>
                </c:pt>
                <c:pt idx="92">
                  <c:v>4.7</c:v>
                </c:pt>
                <c:pt idx="93">
                  <c:v>4.5</c:v>
                </c:pt>
                <c:pt idx="94">
                  <c:v>4.2</c:v>
                </c:pt>
                <c:pt idx="95">
                  <c:v>3.9</c:v>
                </c:pt>
                <c:pt idx="96">
                  <c:v>4</c:v>
                </c:pt>
                <c:pt idx="97">
                  <c:v>3.8</c:v>
                </c:pt>
                <c:pt idx="98">
                  <c:v>3.7</c:v>
                </c:pt>
                <c:pt idx="99">
                  <c:v>3.7</c:v>
                </c:pt>
                <c:pt idx="100">
                  <c:v>3.6</c:v>
                </c:pt>
                <c:pt idx="101">
                  <c:v>3.6</c:v>
                </c:pt>
                <c:pt idx="102">
                  <c:v>3.5</c:v>
                </c:pt>
                <c:pt idx="103">
                  <c:v>3.6</c:v>
                </c:pt>
                <c:pt idx="104">
                  <c:v>3.5</c:v>
                </c:pt>
                <c:pt idx="105">
                  <c:v>3.6</c:v>
                </c:pt>
                <c:pt idx="106">
                  <c:v>3.6</c:v>
                </c:pt>
                <c:pt idx="107">
                  <c:v>3.5</c:v>
                </c:pt>
                <c:pt idx="108">
                  <c:v>3.5</c:v>
                </c:pt>
                <c:pt idx="109">
                  <c:v>3.6</c:v>
                </c:pt>
                <c:pt idx="110">
                  <c:v>3.5</c:v>
                </c:pt>
                <c:pt idx="111">
                  <c:v>3.4</c:v>
                </c:pt>
                <c:pt idx="112">
                  <c:v>3.6</c:v>
                </c:pt>
                <c:pt idx="113">
                  <c:v>3.6</c:v>
                </c:pt>
                <c:pt idx="114">
                  <c:v>3.5</c:v>
                </c:pt>
                <c:pt idx="115">
                  <c:v>3.7</c:v>
                </c:pt>
                <c:pt idx="116">
                  <c:v>3.8</c:v>
                </c:pt>
                <c:pt idx="117">
                  <c:v>3.9</c:v>
                </c:pt>
                <c:pt idx="118">
                  <c:v>3.7</c:v>
                </c:pt>
                <c:pt idx="119">
                  <c:v>3.8</c:v>
                </c:pt>
                <c:pt idx="120">
                  <c:v>3.7</c:v>
                </c:pt>
                <c:pt idx="121">
                  <c:v>3.9</c:v>
                </c:pt>
                <c:pt idx="122">
                  <c:v>3.9</c:v>
                </c:pt>
                <c:pt idx="123">
                  <c:v>3.9</c:v>
                </c:pt>
                <c:pt idx="124">
                  <c:v>4</c:v>
                </c:pt>
                <c:pt idx="125">
                  <c:v>4.0999999999999996</c:v>
                </c:pt>
                <c:pt idx="126">
                  <c:v>4.2</c:v>
                </c:pt>
                <c:pt idx="127">
                  <c:v>4.2</c:v>
                </c:pt>
                <c:pt idx="128">
                  <c:v>4.0999999999999996</c:v>
                </c:pt>
                <c:pt idx="129">
                  <c:v>4.0999999999999996</c:v>
                </c:pt>
                <c:pt idx="130">
                  <c:v>4.2</c:v>
                </c:pt>
                <c:pt idx="131">
                  <c:v>4.0999999999999996</c:v>
                </c:pt>
                <c:pt idx="132">
                  <c:v>4</c:v>
                </c:pt>
                <c:pt idx="133">
                  <c:v>4.2</c:v>
                </c:pt>
                <c:pt idx="134">
                  <c:v>4.2</c:v>
                </c:pt>
                <c:pt idx="135">
                  <c:v>4.2</c:v>
                </c:pt>
                <c:pt idx="136">
                  <c:v>4.3</c:v>
                </c:pt>
                <c:pt idx="137">
                  <c:v>4.0999999999999996</c:v>
                </c:pt>
                <c:pt idx="138">
                  <c:v>4.3</c:v>
                </c:pt>
                <c:pt idx="139">
                  <c:v>4.3</c:v>
                </c:pt>
                <c:pt idx="140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5D-4C2B-8571-3009FADB8B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576320"/>
        <c:axId val="85578112"/>
      </c:areaChart>
      <c:dateAx>
        <c:axId val="85576320"/>
        <c:scaling>
          <c:orientation val="minMax"/>
          <c:max val="45901"/>
          <c:min val="41640"/>
        </c:scaling>
        <c:delete val="0"/>
        <c:axPos val="b"/>
        <c:majorGridlines/>
        <c:numFmt formatCode="yyyy" sourceLinked="0"/>
        <c:majorTickMark val="out"/>
        <c:minorTickMark val="none"/>
        <c:tickLblPos val="low"/>
        <c:txPr>
          <a:bodyPr rot="0"/>
          <a:lstStyle/>
          <a:p>
            <a:pPr>
              <a:defRPr sz="14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pPr>
            <a:endParaRPr lang="en-US"/>
          </a:p>
        </c:txPr>
        <c:crossAx val="85578112"/>
        <c:crosses val="autoZero"/>
        <c:auto val="1"/>
        <c:lblOffset val="100"/>
        <c:baseTimeUnit val="days"/>
        <c:majorUnit val="1"/>
        <c:majorTimeUnit val="years"/>
        <c:minorUnit val="12"/>
      </c:dateAx>
      <c:valAx>
        <c:axId val="85578112"/>
        <c:scaling>
          <c:orientation val="minMax"/>
          <c:max val="23"/>
          <c:min val="0"/>
        </c:scaling>
        <c:delete val="0"/>
        <c:axPos val="l"/>
        <c:majorGridlines/>
        <c:numFmt formatCode="#0.0" sourceLinked="1"/>
        <c:majorTickMark val="none"/>
        <c:minorTickMark val="none"/>
        <c:tickLblPos val="low"/>
        <c:txPr>
          <a:bodyPr/>
          <a:lstStyle/>
          <a:p>
            <a:pPr>
              <a:defRPr sz="14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pPr>
            <a:endParaRPr lang="en-US"/>
          </a:p>
        </c:txPr>
        <c:crossAx val="85576320"/>
        <c:crossesAt val="38169"/>
        <c:crossBetween val="midCat"/>
      </c:valAx>
      <c:spPr>
        <a:solidFill>
          <a:schemeClr val="bg1">
            <a:lumMod val="95000"/>
          </a:schemeClr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DC MSA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Sheet1!$A$2:$A$25</c:f>
              <c:numCache>
                <c:formatCode>General</c:formatCode>
                <c:ptCount val="2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</c:numCache>
            </c:numRef>
          </c:cat>
          <c:val>
            <c:numRef>
              <c:f>Sheet1!$B$2:$B$24</c:f>
              <c:numCache>
                <c:formatCode>_(* #,##0.0_);_(* \(#,##0.0\);_(* "-"??_);_(@_)</c:formatCode>
                <c:ptCount val="23"/>
                <c:pt idx="0">
                  <c:v>355.94787200000002</c:v>
                </c:pt>
                <c:pt idx="1">
                  <c:v>368.53587900000002</c:v>
                </c:pt>
                <c:pt idx="2">
                  <c:v>382.02479599999998</c:v>
                </c:pt>
                <c:pt idx="3">
                  <c:v>406.25861800000001</c:v>
                </c:pt>
                <c:pt idx="4">
                  <c:v>425.191778</c:v>
                </c:pt>
                <c:pt idx="5">
                  <c:v>430.69144699999998</c:v>
                </c:pt>
                <c:pt idx="6">
                  <c:v>438.44608099999999</c:v>
                </c:pt>
                <c:pt idx="7">
                  <c:v>450.70444400000002</c:v>
                </c:pt>
                <c:pt idx="8">
                  <c:v>450.73394300000001</c:v>
                </c:pt>
                <c:pt idx="9">
                  <c:v>473.11181299999998</c:v>
                </c:pt>
                <c:pt idx="10">
                  <c:v>482.44175899999999</c:v>
                </c:pt>
                <c:pt idx="11">
                  <c:v>486.294467</c:v>
                </c:pt>
                <c:pt idx="12">
                  <c:v>487.48254100000003</c:v>
                </c:pt>
                <c:pt idx="13">
                  <c:v>493.47357799999997</c:v>
                </c:pt>
                <c:pt idx="14">
                  <c:v>503.82104399999997</c:v>
                </c:pt>
                <c:pt idx="15">
                  <c:v>516.61213099999998</c:v>
                </c:pt>
                <c:pt idx="16">
                  <c:v>528.92500800000005</c:v>
                </c:pt>
                <c:pt idx="17">
                  <c:v>542.39630899999997</c:v>
                </c:pt>
                <c:pt idx="18">
                  <c:v>551.77031599999998</c:v>
                </c:pt>
                <c:pt idx="19">
                  <c:v>543.12929999999994</c:v>
                </c:pt>
                <c:pt idx="20">
                  <c:v>569.55428300000005</c:v>
                </c:pt>
                <c:pt idx="21">
                  <c:v>580.49587899999995</c:v>
                </c:pt>
                <c:pt idx="22">
                  <c:v>600.20000000000005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0E-41EC-9AA5-6EDDEEA50C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390186255"/>
        <c:axId val="1390168975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 US </c:v>
                </c:pt>
              </c:strCache>
            </c:strRef>
          </c:tx>
          <c:spPr>
            <a:ln w="5715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Sheet1!$A$2:$A$24</c:f>
              <c:numCache>
                <c:formatCode>General</c:formatCode>
                <c:ptCount val="2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</c:numCache>
            </c:numRef>
          </c:cat>
          <c:val>
            <c:numRef>
              <c:f>Sheet1!$C$2:$C$24</c:f>
              <c:numCache>
                <c:formatCode>_(* #,##0.0_);_(* \(#,##0.0\);_(* "-"??_);_(@_)</c:formatCode>
                <c:ptCount val="23"/>
                <c:pt idx="0">
                  <c:v>14230.726000000001</c:v>
                </c:pt>
                <c:pt idx="1">
                  <c:v>14472.712</c:v>
                </c:pt>
                <c:pt idx="2">
                  <c:v>14877.312</c:v>
                </c:pt>
                <c:pt idx="3">
                  <c:v>15449.757</c:v>
                </c:pt>
                <c:pt idx="4">
                  <c:v>15987.957</c:v>
                </c:pt>
                <c:pt idx="5">
                  <c:v>16433.148000000001</c:v>
                </c:pt>
                <c:pt idx="6">
                  <c:v>16762.445</c:v>
                </c:pt>
                <c:pt idx="7">
                  <c:v>16781.485000000001</c:v>
                </c:pt>
                <c:pt idx="8">
                  <c:v>16349.11</c:v>
                </c:pt>
                <c:pt idx="9">
                  <c:v>16789.75</c:v>
                </c:pt>
                <c:pt idx="10">
                  <c:v>17052.41</c:v>
                </c:pt>
                <c:pt idx="11">
                  <c:v>17442.758999999998</c:v>
                </c:pt>
                <c:pt idx="12">
                  <c:v>17812.167000000001</c:v>
                </c:pt>
                <c:pt idx="13">
                  <c:v>18261.714</c:v>
                </c:pt>
                <c:pt idx="14">
                  <c:v>18799.621999999999</c:v>
                </c:pt>
                <c:pt idx="15">
                  <c:v>19141.671999999999</c:v>
                </c:pt>
                <c:pt idx="16">
                  <c:v>19612.101999999999</c:v>
                </c:pt>
                <c:pt idx="17">
                  <c:v>20193.896000000001</c:v>
                </c:pt>
                <c:pt idx="18">
                  <c:v>20715.670999999998</c:v>
                </c:pt>
                <c:pt idx="19">
                  <c:v>20267.584999999999</c:v>
                </c:pt>
                <c:pt idx="20">
                  <c:v>21494.797999999999</c:v>
                </c:pt>
                <c:pt idx="21">
                  <c:v>22034.828000000001</c:v>
                </c:pt>
                <c:pt idx="22">
                  <c:v>22671.1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0E-41EC-9AA5-6EDDEEA50C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0162463"/>
        <c:axId val="1400160063"/>
      </c:lineChart>
      <c:catAx>
        <c:axId val="1390186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390168975"/>
        <c:crosses val="autoZero"/>
        <c:auto val="1"/>
        <c:lblAlgn val="ctr"/>
        <c:lblOffset val="100"/>
        <c:noMultiLvlLbl val="0"/>
      </c:catAx>
      <c:valAx>
        <c:axId val="13901689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390186255"/>
        <c:crosses val="autoZero"/>
        <c:crossBetween val="between"/>
      </c:valAx>
      <c:valAx>
        <c:axId val="1400160063"/>
        <c:scaling>
          <c:orientation val="minMax"/>
        </c:scaling>
        <c:delete val="0"/>
        <c:axPos val="r"/>
        <c:numFmt formatCode="&quot;$&quot;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400162463"/>
        <c:crosses val="max"/>
        <c:crossBetween val="between"/>
      </c:valAx>
      <c:catAx>
        <c:axId val="14001624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0016006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80008354130122"/>
          <c:y val="0.9087810684810802"/>
          <c:w val="0.22688844440393505"/>
          <c:h val="8.82925078022604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Aptos" panose="020B00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545495117135326E-2"/>
          <c:y val="5.0698065819166346E-2"/>
          <c:w val="0.90722330179713739"/>
          <c:h val="0.763934447405579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12-month net change</c:v>
                </c:pt>
              </c:strCache>
            </c:strRef>
          </c:tx>
          <c:spPr>
            <a:solidFill>
              <a:srgbClr val="00508B"/>
            </a:solidFill>
            <a:ln>
              <a:noFill/>
            </a:ln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650A-468F-9B33-0C07B8FDEF40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3-650A-468F-9B33-0C07B8FDEF40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5-650A-468F-9B33-0C07B8FDEF40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7-650A-468F-9B33-0C07B8FDEF40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9-650A-468F-9B33-0C07B8FDEF40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B-650A-468F-9B33-0C07B8FDEF40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D-650A-468F-9B33-0C07B8FDEF40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F-650A-468F-9B33-0C07B8FDEF40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1-650A-468F-9B33-0C07B8FDEF40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3-650A-468F-9B33-0C07B8FDEF40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5-650A-468F-9B33-0C07B8FDEF40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7-650A-468F-9B33-0C07B8FDEF40}"/>
              </c:ext>
            </c:extLst>
          </c:dPt>
          <c:dPt>
            <c:idx val="1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9-650A-468F-9B33-0C07B8FDEF40}"/>
              </c:ext>
            </c:extLst>
          </c:dPt>
          <c:dPt>
            <c:idx val="1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B-650A-468F-9B33-0C07B8FDEF40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D-650A-468F-9B33-0C07B8FDEF40}"/>
              </c:ext>
            </c:extLst>
          </c:dPt>
          <c:dPt>
            <c:idx val="1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F-650A-468F-9B33-0C07B8FDEF40}"/>
              </c:ext>
            </c:extLst>
          </c:dPt>
          <c:dPt>
            <c:idx val="1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1-650A-468F-9B33-0C07B8FDEF40}"/>
              </c:ext>
            </c:extLst>
          </c:dPt>
          <c:dPt>
            <c:idx val="1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3-650A-468F-9B33-0C07B8FDEF40}"/>
              </c:ext>
            </c:extLst>
          </c:dPt>
          <c:dPt>
            <c:idx val="1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5-650A-468F-9B33-0C07B8FDEF40}"/>
              </c:ext>
            </c:extLst>
          </c:dPt>
          <c:dPt>
            <c:idx val="1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7-650A-468F-9B33-0C07B8FDEF40}"/>
              </c:ext>
            </c:extLst>
          </c:dPt>
          <c:dPt>
            <c:idx val="2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9-650A-468F-9B33-0C07B8FDEF40}"/>
              </c:ext>
            </c:extLst>
          </c:dPt>
          <c:dPt>
            <c:idx val="2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B-650A-468F-9B33-0C07B8FDEF40}"/>
              </c:ext>
            </c:extLst>
          </c:dPt>
          <c:dPt>
            <c:idx val="2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D-650A-468F-9B33-0C07B8FDEF40}"/>
              </c:ext>
            </c:extLst>
          </c:dPt>
          <c:dPt>
            <c:idx val="2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F-650A-468F-9B33-0C07B8FDEF40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1-650A-468F-9B33-0C07B8FDEF40}"/>
              </c:ext>
            </c:extLst>
          </c:dPt>
          <c:dPt>
            <c:idx val="25"/>
            <c:invertIfNegative val="1"/>
            <c:bubble3D val="0"/>
            <c:spPr>
              <a:solidFill>
                <a:srgbClr val="00508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33-650A-468F-9B33-0C07B8FDEF40}"/>
              </c:ext>
            </c:extLst>
          </c:dPt>
          <c:dPt>
            <c:idx val="26"/>
            <c:invertIfNegative val="1"/>
            <c:bubble3D val="0"/>
            <c:spPr>
              <a:solidFill>
                <a:srgbClr val="00508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35-650A-468F-9B33-0C07B8FDEF40}"/>
              </c:ext>
            </c:extLst>
          </c:dPt>
          <c:dPt>
            <c:idx val="2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7-650A-468F-9B33-0C07B8FDEF40}"/>
              </c:ext>
            </c:extLst>
          </c:dPt>
          <c:dPt>
            <c:idx val="2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9-650A-468F-9B33-0C07B8FDEF40}"/>
              </c:ext>
            </c:extLst>
          </c:dPt>
          <c:dPt>
            <c:idx val="2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B-650A-468F-9B33-0C07B8FDEF40}"/>
              </c:ext>
            </c:extLst>
          </c:dPt>
          <c:dPt>
            <c:idx val="3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D-650A-468F-9B33-0C07B8FDEF40}"/>
              </c:ext>
            </c:extLst>
          </c:dPt>
          <c:dPt>
            <c:idx val="3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3F-650A-468F-9B33-0C07B8FDEF40}"/>
              </c:ext>
            </c:extLst>
          </c:dPt>
          <c:dPt>
            <c:idx val="3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1-650A-468F-9B33-0C07B8FDEF40}"/>
              </c:ext>
            </c:extLst>
          </c:dPt>
          <c:dPt>
            <c:idx val="3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3-8F91-4EDF-8698-9822C4EA14DE}"/>
              </c:ext>
            </c:extLst>
          </c:dPt>
          <c:dPt>
            <c:idx val="3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5-8F91-4EDF-8698-9822C4EA14DE}"/>
              </c:ext>
            </c:extLst>
          </c:dPt>
          <c:dPt>
            <c:idx val="3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7-8F91-4EDF-8698-9822C4EA14DE}"/>
              </c:ext>
            </c:extLst>
          </c:dPt>
          <c:dPt>
            <c:idx val="3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3-650A-468F-9B33-0C07B8FDEF40}"/>
              </c:ext>
            </c:extLst>
          </c:dPt>
          <c:dPt>
            <c:idx val="3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5-650A-468F-9B33-0C07B8FDEF40}"/>
              </c:ext>
            </c:extLst>
          </c:dPt>
          <c:dPt>
            <c:idx val="3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D-8F91-4EDF-8698-9822C4EA14DE}"/>
              </c:ext>
            </c:extLst>
          </c:dPt>
          <c:dPt>
            <c:idx val="3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F-8F91-4EDF-8698-9822C4EA14DE}"/>
              </c:ext>
            </c:extLst>
          </c:dPt>
          <c:dPt>
            <c:idx val="4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1-8F91-4EDF-8698-9822C4EA14DE}"/>
              </c:ext>
            </c:extLst>
          </c:dPt>
          <c:dPt>
            <c:idx val="4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3-8F91-4EDF-8698-9822C4EA14DE}"/>
              </c:ext>
            </c:extLst>
          </c:dPt>
          <c:dPt>
            <c:idx val="4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5-8F91-4EDF-8698-9822C4EA14DE}"/>
              </c:ext>
            </c:extLst>
          </c:dPt>
          <c:dPt>
            <c:idx val="4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7-8F91-4EDF-8698-9822C4EA14DE}"/>
              </c:ext>
            </c:extLst>
          </c:dPt>
          <c:dPt>
            <c:idx val="4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9-8F91-4EDF-8698-9822C4EA14DE}"/>
              </c:ext>
            </c:extLst>
          </c:dPt>
          <c:dPt>
            <c:idx val="4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B-8F91-4EDF-8698-9822C4EA14DE}"/>
              </c:ext>
            </c:extLst>
          </c:dPt>
          <c:dPt>
            <c:idx val="4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D-8F91-4EDF-8698-9822C4EA14DE}"/>
              </c:ext>
            </c:extLst>
          </c:dPt>
          <c:dPt>
            <c:idx val="4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5F-8F91-4EDF-8698-9822C4EA14DE}"/>
              </c:ext>
            </c:extLst>
          </c:dPt>
          <c:dPt>
            <c:idx val="4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1-8F91-4EDF-8698-9822C4EA14DE}"/>
              </c:ext>
            </c:extLst>
          </c:dPt>
          <c:dPt>
            <c:idx val="4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3-8F91-4EDF-8698-9822C4EA14DE}"/>
              </c:ext>
            </c:extLst>
          </c:dPt>
          <c:dPt>
            <c:idx val="5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5-8F91-4EDF-8698-9822C4EA14DE}"/>
              </c:ext>
            </c:extLst>
          </c:dPt>
          <c:dPt>
            <c:idx val="5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7-8F91-4EDF-8698-9822C4EA14DE}"/>
              </c:ext>
            </c:extLst>
          </c:dPt>
          <c:dPt>
            <c:idx val="5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9-8F91-4EDF-8698-9822C4EA14DE}"/>
              </c:ext>
            </c:extLst>
          </c:dPt>
          <c:dPt>
            <c:idx val="5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B-8F91-4EDF-8698-9822C4EA14DE}"/>
              </c:ext>
            </c:extLst>
          </c:dPt>
          <c:dPt>
            <c:idx val="5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D-8F91-4EDF-8698-9822C4EA14DE}"/>
              </c:ext>
            </c:extLst>
          </c:dPt>
          <c:dPt>
            <c:idx val="5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6F-8F91-4EDF-8698-9822C4EA14DE}"/>
              </c:ext>
            </c:extLst>
          </c:dPt>
          <c:dPt>
            <c:idx val="5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1-8F91-4EDF-8698-9822C4EA14DE}"/>
              </c:ext>
            </c:extLst>
          </c:dPt>
          <c:dPt>
            <c:idx val="5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47-650A-468F-9B33-0C07B8FDEF40}"/>
              </c:ext>
            </c:extLst>
          </c:dPt>
          <c:dPt>
            <c:idx val="5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5-8F91-4EDF-8698-9822C4EA14DE}"/>
              </c:ext>
            </c:extLst>
          </c:dPt>
          <c:dPt>
            <c:idx val="5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7-8F91-4EDF-8698-9822C4EA14DE}"/>
              </c:ext>
            </c:extLst>
          </c:dPt>
          <c:dPt>
            <c:idx val="6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79-8F91-4EDF-8698-9822C4EA14DE}"/>
              </c:ext>
            </c:extLst>
          </c:dPt>
          <c:dPt>
            <c:idx val="7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3-8F91-4EDF-8698-9822C4EA14DE}"/>
              </c:ext>
            </c:extLst>
          </c:dPt>
          <c:dPt>
            <c:idx val="7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5-5301-4B4D-B22B-971355766ED9}"/>
              </c:ext>
            </c:extLst>
          </c:dPt>
          <c:dPt>
            <c:idx val="7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7-5301-4B4D-B22B-971355766ED9}"/>
              </c:ext>
            </c:extLst>
          </c:dPt>
          <c:dPt>
            <c:idx val="7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9-5301-4B4D-B22B-971355766ED9}"/>
              </c:ext>
            </c:extLst>
          </c:dPt>
          <c:dPt>
            <c:idx val="7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B-5301-4B4D-B22B-971355766ED9}"/>
              </c:ext>
            </c:extLst>
          </c:dPt>
          <c:dPt>
            <c:idx val="7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D-3514-4B59-960A-F09662616ED0}"/>
              </c:ext>
            </c:extLst>
          </c:dPt>
          <c:dPt>
            <c:idx val="7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9F-3514-4B59-960A-F09662616ED0}"/>
              </c:ext>
            </c:extLst>
          </c:dPt>
          <c:cat>
            <c:strRef>
              <c:f>Sheet1!$A$2:$A$168</c:f>
              <c:strCache>
                <c:ptCount val="157"/>
                <c:pt idx="0">
                  <c:v>2012</c:v>
                </c:pt>
                <c:pt idx="12">
                  <c:v>2013</c:v>
                </c:pt>
                <c:pt idx="24">
                  <c:v>2014</c:v>
                </c:pt>
                <c:pt idx="36">
                  <c:v>2015</c:v>
                </c:pt>
                <c:pt idx="48">
                  <c:v>2016</c:v>
                </c:pt>
                <c:pt idx="60">
                  <c:v>2017</c:v>
                </c:pt>
                <c:pt idx="72">
                  <c:v>2018</c:v>
                </c:pt>
                <c:pt idx="84">
                  <c:v>2019</c:v>
                </c:pt>
                <c:pt idx="96">
                  <c:v>2020</c:v>
                </c:pt>
                <c:pt idx="108">
                  <c:v>2021</c:v>
                </c:pt>
                <c:pt idx="120">
                  <c:v>2022</c:v>
                </c:pt>
                <c:pt idx="132">
                  <c:v>2023</c:v>
                </c:pt>
                <c:pt idx="144">
                  <c:v>2024</c:v>
                </c:pt>
                <c:pt idx="156">
                  <c:v>2025</c:v>
                </c:pt>
              </c:strCache>
            </c:strRef>
          </c:cat>
          <c:val>
            <c:numRef>
              <c:f>Sheet1!$C$2:$C$168</c:f>
              <c:numCache>
                <c:formatCode>#0.0</c:formatCode>
                <c:ptCount val="167"/>
                <c:pt idx="0">
                  <c:v>31.5</c:v>
                </c:pt>
                <c:pt idx="1">
                  <c:v>34.1</c:v>
                </c:pt>
                <c:pt idx="2">
                  <c:v>39.299999999999997</c:v>
                </c:pt>
                <c:pt idx="3">
                  <c:v>28.1</c:v>
                </c:pt>
                <c:pt idx="4">
                  <c:v>40.299999999999997</c:v>
                </c:pt>
                <c:pt idx="5">
                  <c:v>38</c:v>
                </c:pt>
                <c:pt idx="6">
                  <c:v>20.6</c:v>
                </c:pt>
                <c:pt idx="7">
                  <c:v>34</c:v>
                </c:pt>
                <c:pt idx="8">
                  <c:v>28.9</c:v>
                </c:pt>
                <c:pt idx="9">
                  <c:v>44.7</c:v>
                </c:pt>
                <c:pt idx="10">
                  <c:v>48.1</c:v>
                </c:pt>
                <c:pt idx="11">
                  <c:v>42.2</c:v>
                </c:pt>
                <c:pt idx="12">
                  <c:v>44.8</c:v>
                </c:pt>
                <c:pt idx="13">
                  <c:v>44.2</c:v>
                </c:pt>
                <c:pt idx="14">
                  <c:v>33</c:v>
                </c:pt>
                <c:pt idx="15">
                  <c:v>34.1</c:v>
                </c:pt>
                <c:pt idx="16">
                  <c:v>32.6</c:v>
                </c:pt>
                <c:pt idx="17">
                  <c:v>19.8</c:v>
                </c:pt>
                <c:pt idx="18">
                  <c:v>25.7</c:v>
                </c:pt>
                <c:pt idx="19">
                  <c:v>23</c:v>
                </c:pt>
                <c:pt idx="20">
                  <c:v>20.399999999999999</c:v>
                </c:pt>
                <c:pt idx="21">
                  <c:v>2.9</c:v>
                </c:pt>
                <c:pt idx="22">
                  <c:v>10.8</c:v>
                </c:pt>
                <c:pt idx="23">
                  <c:v>3.9</c:v>
                </c:pt>
                <c:pt idx="24">
                  <c:v>0.3</c:v>
                </c:pt>
                <c:pt idx="25">
                  <c:v>-5.4</c:v>
                </c:pt>
                <c:pt idx="26">
                  <c:v>-3.7</c:v>
                </c:pt>
                <c:pt idx="27">
                  <c:v>7.7</c:v>
                </c:pt>
                <c:pt idx="28">
                  <c:v>15.1</c:v>
                </c:pt>
                <c:pt idx="29">
                  <c:v>29</c:v>
                </c:pt>
                <c:pt idx="30">
                  <c:v>17.600000000000001</c:v>
                </c:pt>
                <c:pt idx="31">
                  <c:v>21</c:v>
                </c:pt>
                <c:pt idx="32">
                  <c:v>21.3</c:v>
                </c:pt>
                <c:pt idx="33">
                  <c:v>34.6</c:v>
                </c:pt>
                <c:pt idx="34">
                  <c:v>26.1</c:v>
                </c:pt>
                <c:pt idx="35">
                  <c:v>31.1</c:v>
                </c:pt>
                <c:pt idx="36">
                  <c:v>45.4</c:v>
                </c:pt>
                <c:pt idx="37">
                  <c:v>51.1</c:v>
                </c:pt>
                <c:pt idx="38">
                  <c:v>41</c:v>
                </c:pt>
                <c:pt idx="39">
                  <c:v>45.2</c:v>
                </c:pt>
                <c:pt idx="40">
                  <c:v>44</c:v>
                </c:pt>
                <c:pt idx="41">
                  <c:v>46.6</c:v>
                </c:pt>
                <c:pt idx="42">
                  <c:v>62.9</c:v>
                </c:pt>
                <c:pt idx="43">
                  <c:v>57</c:v>
                </c:pt>
                <c:pt idx="44">
                  <c:v>55.6</c:v>
                </c:pt>
                <c:pt idx="45">
                  <c:v>66</c:v>
                </c:pt>
                <c:pt idx="46">
                  <c:v>67.7</c:v>
                </c:pt>
                <c:pt idx="47">
                  <c:v>72.7</c:v>
                </c:pt>
                <c:pt idx="48">
                  <c:v>53.7</c:v>
                </c:pt>
                <c:pt idx="49">
                  <c:v>53</c:v>
                </c:pt>
                <c:pt idx="50">
                  <c:v>65.099999999999994</c:v>
                </c:pt>
                <c:pt idx="51">
                  <c:v>70.8</c:v>
                </c:pt>
                <c:pt idx="52">
                  <c:v>56.6</c:v>
                </c:pt>
                <c:pt idx="53">
                  <c:v>53.6</c:v>
                </c:pt>
                <c:pt idx="54">
                  <c:v>50.3</c:v>
                </c:pt>
                <c:pt idx="55">
                  <c:v>58.5</c:v>
                </c:pt>
                <c:pt idx="56">
                  <c:v>60.3</c:v>
                </c:pt>
                <c:pt idx="57">
                  <c:v>48.6</c:v>
                </c:pt>
                <c:pt idx="58">
                  <c:v>54.4</c:v>
                </c:pt>
                <c:pt idx="59">
                  <c:v>49</c:v>
                </c:pt>
                <c:pt idx="60">
                  <c:v>60.4</c:v>
                </c:pt>
                <c:pt idx="61">
                  <c:v>67.900000000000006</c:v>
                </c:pt>
                <c:pt idx="62">
                  <c:v>66.900000000000006</c:v>
                </c:pt>
                <c:pt idx="63">
                  <c:v>45.1</c:v>
                </c:pt>
                <c:pt idx="64">
                  <c:v>55.6</c:v>
                </c:pt>
                <c:pt idx="65">
                  <c:v>59.7</c:v>
                </c:pt>
                <c:pt idx="66">
                  <c:v>45.8</c:v>
                </c:pt>
                <c:pt idx="67">
                  <c:v>39.200000000000003</c:v>
                </c:pt>
                <c:pt idx="68">
                  <c:v>33.9</c:v>
                </c:pt>
                <c:pt idx="69">
                  <c:v>41.7</c:v>
                </c:pt>
                <c:pt idx="70">
                  <c:v>35.9</c:v>
                </c:pt>
                <c:pt idx="71">
                  <c:v>30.9</c:v>
                </c:pt>
                <c:pt idx="72">
                  <c:v>40.700000000000003</c:v>
                </c:pt>
                <c:pt idx="73">
                  <c:v>45.8</c:v>
                </c:pt>
                <c:pt idx="74">
                  <c:v>37.299999999999997</c:v>
                </c:pt>
                <c:pt idx="75">
                  <c:v>40.5</c:v>
                </c:pt>
                <c:pt idx="76">
                  <c:v>40</c:v>
                </c:pt>
                <c:pt idx="77">
                  <c:v>39.700000000000003</c:v>
                </c:pt>
                <c:pt idx="78">
                  <c:v>48.4</c:v>
                </c:pt>
                <c:pt idx="79">
                  <c:v>49</c:v>
                </c:pt>
                <c:pt idx="80">
                  <c:v>43.1</c:v>
                </c:pt>
                <c:pt idx="81">
                  <c:v>41.1</c:v>
                </c:pt>
                <c:pt idx="82">
                  <c:v>40.1</c:v>
                </c:pt>
                <c:pt idx="83">
                  <c:v>41.4</c:v>
                </c:pt>
                <c:pt idx="84">
                  <c:v>40.700000000000003</c:v>
                </c:pt>
                <c:pt idx="85">
                  <c:v>34.9</c:v>
                </c:pt>
                <c:pt idx="86">
                  <c:v>41.8</c:v>
                </c:pt>
                <c:pt idx="87">
                  <c:v>41.5</c:v>
                </c:pt>
                <c:pt idx="88">
                  <c:v>38.299999999999997</c:v>
                </c:pt>
                <c:pt idx="89">
                  <c:v>42</c:v>
                </c:pt>
                <c:pt idx="90">
                  <c:v>39.4</c:v>
                </c:pt>
                <c:pt idx="91">
                  <c:v>30</c:v>
                </c:pt>
                <c:pt idx="92">
                  <c:v>34.700000000000003</c:v>
                </c:pt>
                <c:pt idx="93">
                  <c:v>44.3</c:v>
                </c:pt>
                <c:pt idx="94">
                  <c:v>46.9</c:v>
                </c:pt>
                <c:pt idx="95">
                  <c:v>46.6</c:v>
                </c:pt>
                <c:pt idx="96">
                  <c:v>49.7</c:v>
                </c:pt>
                <c:pt idx="97">
                  <c:v>47.1</c:v>
                </c:pt>
                <c:pt idx="98">
                  <c:v>14.5</c:v>
                </c:pt>
                <c:pt idx="99">
                  <c:v>-373.8</c:v>
                </c:pt>
                <c:pt idx="100">
                  <c:v>-371.9</c:v>
                </c:pt>
                <c:pt idx="101">
                  <c:v>-338.1</c:v>
                </c:pt>
                <c:pt idx="102">
                  <c:v>-283.2</c:v>
                </c:pt>
                <c:pt idx="103">
                  <c:v>-235.5</c:v>
                </c:pt>
                <c:pt idx="104">
                  <c:v>-214.3</c:v>
                </c:pt>
                <c:pt idx="105">
                  <c:v>-220.6</c:v>
                </c:pt>
                <c:pt idx="106">
                  <c:v>-225.5</c:v>
                </c:pt>
                <c:pt idx="107">
                  <c:v>-222.9</c:v>
                </c:pt>
                <c:pt idx="108">
                  <c:v>-222.5</c:v>
                </c:pt>
                <c:pt idx="109">
                  <c:v>-226</c:v>
                </c:pt>
                <c:pt idx="110">
                  <c:v>-191</c:v>
                </c:pt>
                <c:pt idx="111">
                  <c:v>213.6</c:v>
                </c:pt>
                <c:pt idx="112">
                  <c:v>214.9</c:v>
                </c:pt>
                <c:pt idx="113">
                  <c:v>183.7</c:v>
                </c:pt>
                <c:pt idx="114">
                  <c:v>159.5</c:v>
                </c:pt>
                <c:pt idx="115">
                  <c:v>129.69999999999999</c:v>
                </c:pt>
                <c:pt idx="116">
                  <c:v>106</c:v>
                </c:pt>
                <c:pt idx="117">
                  <c:v>122.6</c:v>
                </c:pt>
                <c:pt idx="118">
                  <c:v>128.6</c:v>
                </c:pt>
                <c:pt idx="119">
                  <c:v>135.9</c:v>
                </c:pt>
                <c:pt idx="120">
                  <c:v>109.6</c:v>
                </c:pt>
                <c:pt idx="121">
                  <c:v>131.1</c:v>
                </c:pt>
                <c:pt idx="122">
                  <c:v>116.4</c:v>
                </c:pt>
                <c:pt idx="123">
                  <c:v>115.6</c:v>
                </c:pt>
                <c:pt idx="124">
                  <c:v>111.1</c:v>
                </c:pt>
                <c:pt idx="125">
                  <c:v>89.2</c:v>
                </c:pt>
                <c:pt idx="126">
                  <c:v>100</c:v>
                </c:pt>
                <c:pt idx="127">
                  <c:v>95</c:v>
                </c:pt>
                <c:pt idx="128">
                  <c:v>93.3</c:v>
                </c:pt>
                <c:pt idx="129">
                  <c:v>65.8</c:v>
                </c:pt>
                <c:pt idx="130">
                  <c:v>64.8</c:v>
                </c:pt>
                <c:pt idx="131">
                  <c:v>47.3</c:v>
                </c:pt>
                <c:pt idx="132">
                  <c:v>87.4</c:v>
                </c:pt>
                <c:pt idx="133">
                  <c:v>70.7</c:v>
                </c:pt>
                <c:pt idx="134">
                  <c:v>75.400000000000006</c:v>
                </c:pt>
                <c:pt idx="135">
                  <c:v>63.6</c:v>
                </c:pt>
                <c:pt idx="136">
                  <c:v>68.2</c:v>
                </c:pt>
                <c:pt idx="137">
                  <c:v>88</c:v>
                </c:pt>
                <c:pt idx="138">
                  <c:v>48.4</c:v>
                </c:pt>
                <c:pt idx="139">
                  <c:v>45.6</c:v>
                </c:pt>
                <c:pt idx="140">
                  <c:v>40.200000000000003</c:v>
                </c:pt>
                <c:pt idx="141">
                  <c:v>46.1</c:v>
                </c:pt>
                <c:pt idx="142">
                  <c:v>40.1</c:v>
                </c:pt>
                <c:pt idx="143">
                  <c:v>51.7</c:v>
                </c:pt>
                <c:pt idx="144">
                  <c:v>53.8</c:v>
                </c:pt>
                <c:pt idx="145">
                  <c:v>48.5</c:v>
                </c:pt>
                <c:pt idx="146">
                  <c:v>49</c:v>
                </c:pt>
                <c:pt idx="147">
                  <c:v>39.200000000000003</c:v>
                </c:pt>
                <c:pt idx="148">
                  <c:v>38.200000000000003</c:v>
                </c:pt>
                <c:pt idx="149">
                  <c:v>39.799999999999997</c:v>
                </c:pt>
                <c:pt idx="150">
                  <c:v>53.3</c:v>
                </c:pt>
                <c:pt idx="151">
                  <c:v>48.8</c:v>
                </c:pt>
                <c:pt idx="152">
                  <c:v>57.3</c:v>
                </c:pt>
                <c:pt idx="153">
                  <c:v>59.3</c:v>
                </c:pt>
                <c:pt idx="154">
                  <c:v>61.8</c:v>
                </c:pt>
                <c:pt idx="155">
                  <c:v>62.5</c:v>
                </c:pt>
                <c:pt idx="156">
                  <c:v>26</c:v>
                </c:pt>
                <c:pt idx="157">
                  <c:v>24.4</c:v>
                </c:pt>
                <c:pt idx="158">
                  <c:v>26.2</c:v>
                </c:pt>
                <c:pt idx="159">
                  <c:v>29.5</c:v>
                </c:pt>
                <c:pt idx="160">
                  <c:v>27.8</c:v>
                </c:pt>
                <c:pt idx="161">
                  <c:v>8.3000000000000007</c:v>
                </c:pt>
                <c:pt idx="162">
                  <c:v>-2.9</c:v>
                </c:pt>
                <c:pt idx="163">
                  <c:v>-2.8</c:v>
                </c:pt>
                <c:pt idx="164">
                  <c:v>-1.8</c:v>
                </c:pt>
                <c:pt idx="165">
                  <c:v>-46.6</c:v>
                </c:pt>
                <c:pt idx="166">
                  <c:v>-48.5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DE0000"/>
                  </a:solidFill>
                  <a:ln>
                    <a:noFill/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48-650A-468F-9B33-0C07B8FDEF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5688960"/>
        <c:axId val="75825920"/>
      </c:barChart>
      <c:lineChart>
        <c:grouping val="standard"/>
        <c:varyColors val="0"/>
        <c:ser>
          <c:idx val="1"/>
          <c:order val="1"/>
          <c:tx>
            <c:strRef>
              <c:f>Sheet1!$D$1</c:f>
              <c:strCache>
                <c:ptCount val="1"/>
                <c:pt idx="0">
                  <c:v>total employees</c:v>
                </c:pt>
              </c:strCache>
            </c:strRef>
          </c:tx>
          <c:spPr>
            <a:ln w="31750"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Sheet1!$A$2:$A$168</c:f>
              <c:strCache>
                <c:ptCount val="157"/>
                <c:pt idx="0">
                  <c:v>2012</c:v>
                </c:pt>
                <c:pt idx="12">
                  <c:v>2013</c:v>
                </c:pt>
                <c:pt idx="24">
                  <c:v>2014</c:v>
                </c:pt>
                <c:pt idx="36">
                  <c:v>2015</c:v>
                </c:pt>
                <c:pt idx="48">
                  <c:v>2016</c:v>
                </c:pt>
                <c:pt idx="60">
                  <c:v>2017</c:v>
                </c:pt>
                <c:pt idx="72">
                  <c:v>2018</c:v>
                </c:pt>
                <c:pt idx="84">
                  <c:v>2019</c:v>
                </c:pt>
                <c:pt idx="96">
                  <c:v>2020</c:v>
                </c:pt>
                <c:pt idx="108">
                  <c:v>2021</c:v>
                </c:pt>
                <c:pt idx="120">
                  <c:v>2022</c:v>
                </c:pt>
                <c:pt idx="132">
                  <c:v>2023</c:v>
                </c:pt>
                <c:pt idx="144">
                  <c:v>2024</c:v>
                </c:pt>
                <c:pt idx="156">
                  <c:v>2025</c:v>
                </c:pt>
              </c:strCache>
            </c:strRef>
          </c:cat>
          <c:val>
            <c:numRef>
              <c:f>Sheet1!$D$2:$D$168</c:f>
              <c:numCache>
                <c:formatCode>#0.0</c:formatCode>
                <c:ptCount val="167"/>
                <c:pt idx="0">
                  <c:v>2969.7</c:v>
                </c:pt>
                <c:pt idx="1">
                  <c:v>2982.4</c:v>
                </c:pt>
                <c:pt idx="2">
                  <c:v>3009</c:v>
                </c:pt>
                <c:pt idx="3">
                  <c:v>3023.9</c:v>
                </c:pt>
                <c:pt idx="4">
                  <c:v>3037.7</c:v>
                </c:pt>
                <c:pt idx="5">
                  <c:v>3055</c:v>
                </c:pt>
                <c:pt idx="6">
                  <c:v>3043.7</c:v>
                </c:pt>
                <c:pt idx="7">
                  <c:v>3030.9</c:v>
                </c:pt>
                <c:pt idx="8">
                  <c:v>3042.1</c:v>
                </c:pt>
                <c:pt idx="9">
                  <c:v>3063.1</c:v>
                </c:pt>
                <c:pt idx="10">
                  <c:v>3077.5</c:v>
                </c:pt>
                <c:pt idx="11">
                  <c:v>3074.9</c:v>
                </c:pt>
                <c:pt idx="12">
                  <c:v>3014.5</c:v>
                </c:pt>
                <c:pt idx="13">
                  <c:v>3026.6</c:v>
                </c:pt>
                <c:pt idx="14">
                  <c:v>3042</c:v>
                </c:pt>
                <c:pt idx="15">
                  <c:v>3058</c:v>
                </c:pt>
                <c:pt idx="16">
                  <c:v>3070.3</c:v>
                </c:pt>
                <c:pt idx="17">
                  <c:v>3074.8</c:v>
                </c:pt>
                <c:pt idx="18">
                  <c:v>3069.4</c:v>
                </c:pt>
                <c:pt idx="19">
                  <c:v>3053.9</c:v>
                </c:pt>
                <c:pt idx="20">
                  <c:v>3062.5</c:v>
                </c:pt>
                <c:pt idx="21">
                  <c:v>3066</c:v>
                </c:pt>
                <c:pt idx="22">
                  <c:v>3088.3</c:v>
                </c:pt>
                <c:pt idx="23">
                  <c:v>3078.8</c:v>
                </c:pt>
                <c:pt idx="24">
                  <c:v>3014.8</c:v>
                </c:pt>
                <c:pt idx="25">
                  <c:v>3021.2</c:v>
                </c:pt>
                <c:pt idx="26">
                  <c:v>3038.3</c:v>
                </c:pt>
                <c:pt idx="27">
                  <c:v>3065.7</c:v>
                </c:pt>
                <c:pt idx="28">
                  <c:v>3085.4</c:v>
                </c:pt>
                <c:pt idx="29">
                  <c:v>3103.8</c:v>
                </c:pt>
                <c:pt idx="30">
                  <c:v>3087</c:v>
                </c:pt>
                <c:pt idx="31">
                  <c:v>3074.9</c:v>
                </c:pt>
                <c:pt idx="32">
                  <c:v>3083.8</c:v>
                </c:pt>
                <c:pt idx="33">
                  <c:v>3100.6</c:v>
                </c:pt>
                <c:pt idx="34">
                  <c:v>3114.4</c:v>
                </c:pt>
                <c:pt idx="35">
                  <c:v>3109.9</c:v>
                </c:pt>
                <c:pt idx="36">
                  <c:v>3060.2</c:v>
                </c:pt>
                <c:pt idx="37">
                  <c:v>3072.3</c:v>
                </c:pt>
                <c:pt idx="38">
                  <c:v>3079.3</c:v>
                </c:pt>
                <c:pt idx="39">
                  <c:v>3110.9</c:v>
                </c:pt>
                <c:pt idx="40">
                  <c:v>3129.4</c:v>
                </c:pt>
                <c:pt idx="41">
                  <c:v>3150.4</c:v>
                </c:pt>
                <c:pt idx="42">
                  <c:v>3149.9</c:v>
                </c:pt>
                <c:pt idx="43">
                  <c:v>3131.9</c:v>
                </c:pt>
                <c:pt idx="44">
                  <c:v>3139.4</c:v>
                </c:pt>
                <c:pt idx="45">
                  <c:v>3166.6</c:v>
                </c:pt>
                <c:pt idx="46">
                  <c:v>3182.1</c:v>
                </c:pt>
                <c:pt idx="47">
                  <c:v>3182.6</c:v>
                </c:pt>
                <c:pt idx="48">
                  <c:v>3113.9</c:v>
                </c:pt>
                <c:pt idx="49">
                  <c:v>3125.3</c:v>
                </c:pt>
                <c:pt idx="50">
                  <c:v>3144.4</c:v>
                </c:pt>
                <c:pt idx="51">
                  <c:v>3181.7</c:v>
                </c:pt>
                <c:pt idx="52">
                  <c:v>3186</c:v>
                </c:pt>
                <c:pt idx="53">
                  <c:v>3204</c:v>
                </c:pt>
                <c:pt idx="54">
                  <c:v>3200.2</c:v>
                </c:pt>
                <c:pt idx="55">
                  <c:v>3190.4</c:v>
                </c:pt>
                <c:pt idx="56">
                  <c:v>3199.7</c:v>
                </c:pt>
                <c:pt idx="57">
                  <c:v>3215.2</c:v>
                </c:pt>
                <c:pt idx="58">
                  <c:v>3236.5</c:v>
                </c:pt>
                <c:pt idx="59">
                  <c:v>3231.6</c:v>
                </c:pt>
                <c:pt idx="60">
                  <c:v>3174.3</c:v>
                </c:pt>
                <c:pt idx="61">
                  <c:v>3193.2</c:v>
                </c:pt>
                <c:pt idx="62">
                  <c:v>3211.3</c:v>
                </c:pt>
                <c:pt idx="63">
                  <c:v>3226.8</c:v>
                </c:pt>
                <c:pt idx="64">
                  <c:v>3241.6</c:v>
                </c:pt>
                <c:pt idx="65">
                  <c:v>3263.7</c:v>
                </c:pt>
                <c:pt idx="66">
                  <c:v>3246</c:v>
                </c:pt>
                <c:pt idx="67">
                  <c:v>3229.6</c:v>
                </c:pt>
                <c:pt idx="68">
                  <c:v>3233.6</c:v>
                </c:pt>
                <c:pt idx="69">
                  <c:v>3256.9</c:v>
                </c:pt>
                <c:pt idx="70">
                  <c:v>3272.4</c:v>
                </c:pt>
                <c:pt idx="71">
                  <c:v>3262.5</c:v>
                </c:pt>
                <c:pt idx="72">
                  <c:v>3215</c:v>
                </c:pt>
                <c:pt idx="73">
                  <c:v>3239</c:v>
                </c:pt>
                <c:pt idx="74">
                  <c:v>3248.6</c:v>
                </c:pt>
                <c:pt idx="75">
                  <c:v>3267.3</c:v>
                </c:pt>
                <c:pt idx="76">
                  <c:v>3281.6</c:v>
                </c:pt>
                <c:pt idx="77">
                  <c:v>3303.4</c:v>
                </c:pt>
                <c:pt idx="78">
                  <c:v>3294.4</c:v>
                </c:pt>
                <c:pt idx="79">
                  <c:v>3278.6</c:v>
                </c:pt>
                <c:pt idx="80">
                  <c:v>3276.7</c:v>
                </c:pt>
                <c:pt idx="81">
                  <c:v>3298</c:v>
                </c:pt>
                <c:pt idx="82">
                  <c:v>3312.5</c:v>
                </c:pt>
                <c:pt idx="83">
                  <c:v>3303.9</c:v>
                </c:pt>
                <c:pt idx="84">
                  <c:v>3255.7</c:v>
                </c:pt>
                <c:pt idx="85">
                  <c:v>3273.9</c:v>
                </c:pt>
                <c:pt idx="86">
                  <c:v>3290.4</c:v>
                </c:pt>
                <c:pt idx="87">
                  <c:v>3308.8</c:v>
                </c:pt>
                <c:pt idx="88">
                  <c:v>3319.9</c:v>
                </c:pt>
                <c:pt idx="89">
                  <c:v>3345.4</c:v>
                </c:pt>
                <c:pt idx="90">
                  <c:v>3333.8</c:v>
                </c:pt>
                <c:pt idx="91">
                  <c:v>3308.6</c:v>
                </c:pt>
                <c:pt idx="92">
                  <c:v>3311.4</c:v>
                </c:pt>
                <c:pt idx="93">
                  <c:v>3342.3</c:v>
                </c:pt>
                <c:pt idx="94">
                  <c:v>3359.4</c:v>
                </c:pt>
                <c:pt idx="95">
                  <c:v>3350.5</c:v>
                </c:pt>
                <c:pt idx="96">
                  <c:v>3305.4</c:v>
                </c:pt>
                <c:pt idx="97">
                  <c:v>3321</c:v>
                </c:pt>
                <c:pt idx="98">
                  <c:v>3304.9</c:v>
                </c:pt>
                <c:pt idx="99">
                  <c:v>2935</c:v>
                </c:pt>
                <c:pt idx="100">
                  <c:v>2948</c:v>
                </c:pt>
                <c:pt idx="101">
                  <c:v>3007.3</c:v>
                </c:pt>
                <c:pt idx="102">
                  <c:v>3050.6</c:v>
                </c:pt>
                <c:pt idx="103">
                  <c:v>3073.1</c:v>
                </c:pt>
                <c:pt idx="104">
                  <c:v>3097.1</c:v>
                </c:pt>
                <c:pt idx="105">
                  <c:v>3121.7</c:v>
                </c:pt>
                <c:pt idx="106">
                  <c:v>3133.9</c:v>
                </c:pt>
                <c:pt idx="107">
                  <c:v>3127.6</c:v>
                </c:pt>
                <c:pt idx="108">
                  <c:v>3082.9</c:v>
                </c:pt>
                <c:pt idx="109">
                  <c:v>3095</c:v>
                </c:pt>
                <c:pt idx="110">
                  <c:v>3113.9</c:v>
                </c:pt>
                <c:pt idx="111">
                  <c:v>3148.6</c:v>
                </c:pt>
                <c:pt idx="112">
                  <c:v>3162.9</c:v>
                </c:pt>
                <c:pt idx="113">
                  <c:v>3191</c:v>
                </c:pt>
                <c:pt idx="114">
                  <c:v>3210.1</c:v>
                </c:pt>
                <c:pt idx="115">
                  <c:v>3202.8</c:v>
                </c:pt>
                <c:pt idx="116">
                  <c:v>3203.1</c:v>
                </c:pt>
                <c:pt idx="117">
                  <c:v>3244.3</c:v>
                </c:pt>
                <c:pt idx="118">
                  <c:v>3262.5</c:v>
                </c:pt>
                <c:pt idx="119">
                  <c:v>3263.5</c:v>
                </c:pt>
                <c:pt idx="120">
                  <c:v>3192.5</c:v>
                </c:pt>
                <c:pt idx="121">
                  <c:v>3226.1</c:v>
                </c:pt>
                <c:pt idx="122">
                  <c:v>3230.3</c:v>
                </c:pt>
                <c:pt idx="123">
                  <c:v>3264.2</c:v>
                </c:pt>
                <c:pt idx="124">
                  <c:v>3274</c:v>
                </c:pt>
                <c:pt idx="125">
                  <c:v>3280.2</c:v>
                </c:pt>
                <c:pt idx="126">
                  <c:v>3310.1</c:v>
                </c:pt>
                <c:pt idx="127">
                  <c:v>3297.8</c:v>
                </c:pt>
                <c:pt idx="128">
                  <c:v>3296.4</c:v>
                </c:pt>
                <c:pt idx="129">
                  <c:v>3310.1</c:v>
                </c:pt>
                <c:pt idx="130">
                  <c:v>3327.3</c:v>
                </c:pt>
                <c:pt idx="131">
                  <c:v>3310.8</c:v>
                </c:pt>
                <c:pt idx="132">
                  <c:v>3279.9</c:v>
                </c:pt>
                <c:pt idx="133">
                  <c:v>3296.8</c:v>
                </c:pt>
                <c:pt idx="134">
                  <c:v>3305.7</c:v>
                </c:pt>
                <c:pt idx="135">
                  <c:v>3327.8</c:v>
                </c:pt>
                <c:pt idx="136">
                  <c:v>3342.2</c:v>
                </c:pt>
                <c:pt idx="137">
                  <c:v>3368.2</c:v>
                </c:pt>
                <c:pt idx="138">
                  <c:v>3358.5</c:v>
                </c:pt>
                <c:pt idx="139">
                  <c:v>3343.4</c:v>
                </c:pt>
                <c:pt idx="140">
                  <c:v>3336.6</c:v>
                </c:pt>
                <c:pt idx="141">
                  <c:v>3356.2</c:v>
                </c:pt>
                <c:pt idx="142">
                  <c:v>3367.4</c:v>
                </c:pt>
                <c:pt idx="143">
                  <c:v>3362.5</c:v>
                </c:pt>
                <c:pt idx="144">
                  <c:v>3333.7</c:v>
                </c:pt>
                <c:pt idx="145">
                  <c:v>3345.3</c:v>
                </c:pt>
                <c:pt idx="146">
                  <c:v>3354.7</c:v>
                </c:pt>
                <c:pt idx="147">
                  <c:v>3367</c:v>
                </c:pt>
                <c:pt idx="148">
                  <c:v>3380.4</c:v>
                </c:pt>
                <c:pt idx="149">
                  <c:v>3408</c:v>
                </c:pt>
                <c:pt idx="150">
                  <c:v>3411.8</c:v>
                </c:pt>
                <c:pt idx="151">
                  <c:v>3392.2</c:v>
                </c:pt>
                <c:pt idx="152">
                  <c:v>3393.9</c:v>
                </c:pt>
                <c:pt idx="153">
                  <c:v>3415.5</c:v>
                </c:pt>
                <c:pt idx="154">
                  <c:v>3429.2</c:v>
                </c:pt>
                <c:pt idx="155">
                  <c:v>3425</c:v>
                </c:pt>
                <c:pt idx="156">
                  <c:v>3359.7</c:v>
                </c:pt>
                <c:pt idx="157">
                  <c:v>3369.7</c:v>
                </c:pt>
                <c:pt idx="158">
                  <c:v>3380.9</c:v>
                </c:pt>
                <c:pt idx="159">
                  <c:v>3396.5</c:v>
                </c:pt>
                <c:pt idx="160">
                  <c:v>3408.2</c:v>
                </c:pt>
                <c:pt idx="161">
                  <c:v>3416.3</c:v>
                </c:pt>
                <c:pt idx="162">
                  <c:v>3408.9</c:v>
                </c:pt>
                <c:pt idx="163">
                  <c:v>3389.4</c:v>
                </c:pt>
                <c:pt idx="164">
                  <c:v>3392.1</c:v>
                </c:pt>
                <c:pt idx="165">
                  <c:v>3368.9</c:v>
                </c:pt>
                <c:pt idx="166">
                  <c:v>3380.7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0-6D11-436D-9624-016D66DE17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829248"/>
        <c:axId val="75827456"/>
      </c:lineChart>
      <c:dateAx>
        <c:axId val="7568896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low"/>
        <c:spPr>
          <a:ln/>
        </c:spPr>
        <c:txPr>
          <a:bodyPr rot="0" vert="horz"/>
          <a:lstStyle/>
          <a:p>
            <a: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defRPr>
            </a:pPr>
            <a:endParaRPr lang="en-US"/>
          </a:p>
        </c:txPr>
        <c:crossAx val="75825920"/>
        <c:crosses val="autoZero"/>
        <c:auto val="0"/>
        <c:lblOffset val="100"/>
        <c:baseTimeUnit val="days"/>
        <c:majorUnit val="12"/>
        <c:minorUnit val="12"/>
      </c:dateAx>
      <c:valAx>
        <c:axId val="75825920"/>
        <c:scaling>
          <c:orientation val="minMax"/>
          <c:max val="250"/>
          <c:min val="-400"/>
        </c:scaling>
        <c:delete val="0"/>
        <c:axPos val="l"/>
        <c:majorGridlines>
          <c:spPr>
            <a:ln w="6350">
              <a:solidFill>
                <a:schemeClr val="tx1">
                  <a:lumMod val="50000"/>
                  <a:lumOff val="50000"/>
                </a:schemeClr>
              </a:solidFill>
            </a:ln>
          </c:spPr>
        </c:majorGridlines>
        <c:numFmt formatCode="#,##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defRPr>
            </a:pPr>
            <a:endParaRPr lang="en-US"/>
          </a:p>
        </c:txPr>
        <c:crossAx val="75688960"/>
        <c:crosses val="autoZero"/>
        <c:crossBetween val="midCat"/>
      </c:valAx>
      <c:valAx>
        <c:axId val="75827456"/>
        <c:scaling>
          <c:orientation val="minMax"/>
          <c:min val="2900"/>
        </c:scaling>
        <c:delete val="0"/>
        <c:axPos val="r"/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pPr>
            <a:endParaRPr lang="en-US"/>
          </a:p>
        </c:txPr>
        <c:crossAx val="75829248"/>
        <c:crosses val="max"/>
        <c:crossBetween val="between"/>
      </c:valAx>
      <c:catAx>
        <c:axId val="758292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5827456"/>
        <c:crosses val="autoZero"/>
        <c:auto val="1"/>
        <c:lblAlgn val="ctr"/>
        <c:lblOffset val="100"/>
        <c:noMultiLvlLbl val="0"/>
      </c:catAx>
      <c:spPr>
        <a:solidFill>
          <a:schemeClr val="bg1">
            <a:lumMod val="95000"/>
          </a:schemeClr>
        </a:solidFill>
        <a:ln>
          <a:noFill/>
        </a:ln>
      </c:spPr>
    </c:plotArea>
    <c:legend>
      <c:legendPos val="b"/>
      <c:layout>
        <c:manualLayout>
          <c:xMode val="edge"/>
          <c:yMode val="edge"/>
          <c:x val="0.34828190868450426"/>
          <c:y val="0.91907064931751703"/>
          <c:w val="0.46916407122139703"/>
          <c:h val="6.2986269607205977E-2"/>
        </c:manualLayout>
      </c:layout>
      <c:overlay val="0"/>
      <c:txPr>
        <a:bodyPr/>
        <a:lstStyle/>
        <a:p>
          <a:pPr>
            <a:defRPr sz="160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68553494093965E-2"/>
          <c:y val="2.6594851681785141E-2"/>
          <c:w val="0.80701813200393346"/>
          <c:h val="0.857644429132112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MOTYC</c:v>
                </c:pt>
              </c:strCache>
            </c:strRef>
          </c:tx>
          <c:spPr>
            <a:solidFill>
              <a:srgbClr val="00508B"/>
            </a:solidFill>
            <a:ln>
              <a:noFill/>
            </a:ln>
            <a:effectLst/>
          </c:spPr>
          <c:invertIfNegative val="1"/>
          <c:cat>
            <c:numRef>
              <c:f>Sheet1!$A$2:$A$182</c:f>
              <c:numCache>
                <c:formatCode>General</c:formatCode>
                <c:ptCount val="181"/>
                <c:pt idx="0">
                  <c:v>2010</c:v>
                </c:pt>
                <c:pt idx="12">
                  <c:v>2011</c:v>
                </c:pt>
                <c:pt idx="24">
                  <c:v>2012</c:v>
                </c:pt>
                <c:pt idx="36">
                  <c:v>2013</c:v>
                </c:pt>
                <c:pt idx="48">
                  <c:v>2014</c:v>
                </c:pt>
                <c:pt idx="60">
                  <c:v>2015</c:v>
                </c:pt>
                <c:pt idx="72">
                  <c:v>2016</c:v>
                </c:pt>
                <c:pt idx="84">
                  <c:v>2017</c:v>
                </c:pt>
                <c:pt idx="96">
                  <c:v>2018</c:v>
                </c:pt>
                <c:pt idx="108">
                  <c:v>2019</c:v>
                </c:pt>
                <c:pt idx="120">
                  <c:v>2020</c:v>
                </c:pt>
                <c:pt idx="132">
                  <c:v>2021</c:v>
                </c:pt>
                <c:pt idx="144">
                  <c:v>2022</c:v>
                </c:pt>
                <c:pt idx="156">
                  <c:v>2023</c:v>
                </c:pt>
                <c:pt idx="168">
                  <c:v>2024</c:v>
                </c:pt>
                <c:pt idx="180">
                  <c:v>2025</c:v>
                </c:pt>
              </c:numCache>
            </c:numRef>
          </c:cat>
          <c:val>
            <c:numRef>
              <c:f>Sheet1!$C$2:$C$190</c:f>
              <c:numCache>
                <c:formatCode>#0.0</c:formatCode>
                <c:ptCount val="189"/>
                <c:pt idx="0">
                  <c:v>18.7</c:v>
                </c:pt>
                <c:pt idx="1">
                  <c:v>17.7</c:v>
                </c:pt>
                <c:pt idx="2">
                  <c:v>18.399999999999999</c:v>
                </c:pt>
                <c:pt idx="3">
                  <c:v>17.5</c:v>
                </c:pt>
                <c:pt idx="4">
                  <c:v>25.2</c:v>
                </c:pt>
                <c:pt idx="5">
                  <c:v>22.8</c:v>
                </c:pt>
                <c:pt idx="6">
                  <c:v>20.5</c:v>
                </c:pt>
                <c:pt idx="7">
                  <c:v>18.899999999999999</c:v>
                </c:pt>
                <c:pt idx="8">
                  <c:v>17.7</c:v>
                </c:pt>
                <c:pt idx="9">
                  <c:v>17</c:v>
                </c:pt>
                <c:pt idx="10">
                  <c:v>16.399999999999999</c:v>
                </c:pt>
                <c:pt idx="11">
                  <c:v>15.6</c:v>
                </c:pt>
                <c:pt idx="12">
                  <c:v>11.7</c:v>
                </c:pt>
                <c:pt idx="13">
                  <c:v>11.7</c:v>
                </c:pt>
                <c:pt idx="14">
                  <c:v>11.2</c:v>
                </c:pt>
                <c:pt idx="15">
                  <c:v>8.5</c:v>
                </c:pt>
                <c:pt idx="16">
                  <c:v>-0.2</c:v>
                </c:pt>
                <c:pt idx="17">
                  <c:v>-0.5</c:v>
                </c:pt>
                <c:pt idx="18">
                  <c:v>-0.8</c:v>
                </c:pt>
                <c:pt idx="19">
                  <c:v>-0.2</c:v>
                </c:pt>
                <c:pt idx="20">
                  <c:v>4.2</c:v>
                </c:pt>
                <c:pt idx="21">
                  <c:v>-3.4</c:v>
                </c:pt>
                <c:pt idx="22">
                  <c:v>-6.9</c:v>
                </c:pt>
                <c:pt idx="23">
                  <c:v>-5.8</c:v>
                </c:pt>
                <c:pt idx="24">
                  <c:v>-5.0999999999999996</c:v>
                </c:pt>
                <c:pt idx="25">
                  <c:v>-6.3</c:v>
                </c:pt>
                <c:pt idx="26">
                  <c:v>-5.9</c:v>
                </c:pt>
                <c:pt idx="27">
                  <c:v>-5.3</c:v>
                </c:pt>
                <c:pt idx="28">
                  <c:v>-6.3</c:v>
                </c:pt>
                <c:pt idx="29">
                  <c:v>-5.9</c:v>
                </c:pt>
                <c:pt idx="30">
                  <c:v>-4.7</c:v>
                </c:pt>
                <c:pt idx="31">
                  <c:v>-5.2</c:v>
                </c:pt>
                <c:pt idx="32">
                  <c:v>-6.8</c:v>
                </c:pt>
                <c:pt idx="33">
                  <c:v>-1.5</c:v>
                </c:pt>
                <c:pt idx="34">
                  <c:v>0.7</c:v>
                </c:pt>
                <c:pt idx="35">
                  <c:v>0.1</c:v>
                </c:pt>
                <c:pt idx="36">
                  <c:v>-1.5</c:v>
                </c:pt>
                <c:pt idx="37">
                  <c:v>-0.3</c:v>
                </c:pt>
                <c:pt idx="38">
                  <c:v>-1</c:v>
                </c:pt>
                <c:pt idx="39">
                  <c:v>-2.2000000000000002</c:v>
                </c:pt>
                <c:pt idx="40">
                  <c:v>-2.1</c:v>
                </c:pt>
                <c:pt idx="41">
                  <c:v>-4.8</c:v>
                </c:pt>
                <c:pt idx="42">
                  <c:v>-8.1999999999999993</c:v>
                </c:pt>
                <c:pt idx="43">
                  <c:v>-7.6</c:v>
                </c:pt>
                <c:pt idx="44">
                  <c:v>-7.4</c:v>
                </c:pt>
                <c:pt idx="45">
                  <c:v>-8.8000000000000007</c:v>
                </c:pt>
                <c:pt idx="46">
                  <c:v>-8.3000000000000007</c:v>
                </c:pt>
                <c:pt idx="47">
                  <c:v>-8</c:v>
                </c:pt>
                <c:pt idx="48">
                  <c:v>-15.1</c:v>
                </c:pt>
                <c:pt idx="49">
                  <c:v>-15</c:v>
                </c:pt>
                <c:pt idx="50">
                  <c:v>-14.9</c:v>
                </c:pt>
                <c:pt idx="51">
                  <c:v>-14.3</c:v>
                </c:pt>
                <c:pt idx="52">
                  <c:v>-13.3</c:v>
                </c:pt>
                <c:pt idx="53">
                  <c:v>-12.4</c:v>
                </c:pt>
                <c:pt idx="54">
                  <c:v>-9.4</c:v>
                </c:pt>
                <c:pt idx="55">
                  <c:v>-8.5</c:v>
                </c:pt>
                <c:pt idx="56">
                  <c:v>-8</c:v>
                </c:pt>
                <c:pt idx="57">
                  <c:v>-6.5</c:v>
                </c:pt>
                <c:pt idx="58">
                  <c:v>-5.8</c:v>
                </c:pt>
                <c:pt idx="59">
                  <c:v>-5.4</c:v>
                </c:pt>
                <c:pt idx="60">
                  <c:v>0.9</c:v>
                </c:pt>
                <c:pt idx="61">
                  <c:v>1.8</c:v>
                </c:pt>
                <c:pt idx="62">
                  <c:v>1.3</c:v>
                </c:pt>
                <c:pt idx="63">
                  <c:v>3</c:v>
                </c:pt>
                <c:pt idx="64">
                  <c:v>2.7</c:v>
                </c:pt>
                <c:pt idx="65">
                  <c:v>2.9</c:v>
                </c:pt>
                <c:pt idx="66">
                  <c:v>2.2999999999999998</c:v>
                </c:pt>
                <c:pt idx="67">
                  <c:v>2</c:v>
                </c:pt>
                <c:pt idx="68">
                  <c:v>1.9</c:v>
                </c:pt>
                <c:pt idx="69">
                  <c:v>1</c:v>
                </c:pt>
                <c:pt idx="70">
                  <c:v>1.1000000000000001</c:v>
                </c:pt>
                <c:pt idx="71">
                  <c:v>2</c:v>
                </c:pt>
                <c:pt idx="72">
                  <c:v>2.7</c:v>
                </c:pt>
                <c:pt idx="73">
                  <c:v>2.6</c:v>
                </c:pt>
                <c:pt idx="74">
                  <c:v>2.5</c:v>
                </c:pt>
                <c:pt idx="75">
                  <c:v>1.9</c:v>
                </c:pt>
                <c:pt idx="76">
                  <c:v>3</c:v>
                </c:pt>
                <c:pt idx="77">
                  <c:v>4.3</c:v>
                </c:pt>
                <c:pt idx="78">
                  <c:v>3.5</c:v>
                </c:pt>
                <c:pt idx="79">
                  <c:v>3.7</c:v>
                </c:pt>
                <c:pt idx="80">
                  <c:v>3.7</c:v>
                </c:pt>
                <c:pt idx="81">
                  <c:v>4.4000000000000004</c:v>
                </c:pt>
                <c:pt idx="82">
                  <c:v>4.5</c:v>
                </c:pt>
                <c:pt idx="83">
                  <c:v>4.7</c:v>
                </c:pt>
                <c:pt idx="84">
                  <c:v>5.0999999999999996</c:v>
                </c:pt>
                <c:pt idx="85">
                  <c:v>3.6</c:v>
                </c:pt>
                <c:pt idx="86">
                  <c:v>3.1</c:v>
                </c:pt>
                <c:pt idx="87">
                  <c:v>1.5</c:v>
                </c:pt>
                <c:pt idx="88">
                  <c:v>1.8</c:v>
                </c:pt>
                <c:pt idx="89">
                  <c:v>0.3</c:v>
                </c:pt>
                <c:pt idx="90">
                  <c:v>-1.2</c:v>
                </c:pt>
                <c:pt idx="91">
                  <c:v>-2</c:v>
                </c:pt>
                <c:pt idx="92">
                  <c:v>-2.4</c:v>
                </c:pt>
                <c:pt idx="93">
                  <c:v>-2.4</c:v>
                </c:pt>
                <c:pt idx="94">
                  <c:v>-3.5</c:v>
                </c:pt>
                <c:pt idx="95">
                  <c:v>-5</c:v>
                </c:pt>
                <c:pt idx="96">
                  <c:v>-6</c:v>
                </c:pt>
                <c:pt idx="97">
                  <c:v>-5.6</c:v>
                </c:pt>
                <c:pt idx="98">
                  <c:v>-5.5</c:v>
                </c:pt>
                <c:pt idx="99">
                  <c:v>-3.4</c:v>
                </c:pt>
                <c:pt idx="100">
                  <c:v>-5.3</c:v>
                </c:pt>
                <c:pt idx="101">
                  <c:v>-4.2</c:v>
                </c:pt>
                <c:pt idx="102">
                  <c:v>-3.1</c:v>
                </c:pt>
                <c:pt idx="103">
                  <c:v>-3.6</c:v>
                </c:pt>
                <c:pt idx="104">
                  <c:v>-3.6</c:v>
                </c:pt>
                <c:pt idx="105">
                  <c:v>-3.9</c:v>
                </c:pt>
                <c:pt idx="106">
                  <c:v>-4</c:v>
                </c:pt>
                <c:pt idx="107">
                  <c:v>-3.9</c:v>
                </c:pt>
                <c:pt idx="108">
                  <c:v>-3</c:v>
                </c:pt>
                <c:pt idx="109">
                  <c:v>-0.8</c:v>
                </c:pt>
                <c:pt idx="110">
                  <c:v>-0.6</c:v>
                </c:pt>
                <c:pt idx="111">
                  <c:v>-2</c:v>
                </c:pt>
                <c:pt idx="112">
                  <c:v>-0.9</c:v>
                </c:pt>
                <c:pt idx="113">
                  <c:v>-1.2</c:v>
                </c:pt>
                <c:pt idx="114">
                  <c:v>-0.4</c:v>
                </c:pt>
                <c:pt idx="115">
                  <c:v>0.7</c:v>
                </c:pt>
                <c:pt idx="116">
                  <c:v>0.5</c:v>
                </c:pt>
                <c:pt idx="117">
                  <c:v>0.9</c:v>
                </c:pt>
                <c:pt idx="118">
                  <c:v>2.1</c:v>
                </c:pt>
                <c:pt idx="119">
                  <c:v>1.8</c:v>
                </c:pt>
                <c:pt idx="120">
                  <c:v>3.3</c:v>
                </c:pt>
                <c:pt idx="121">
                  <c:v>3.1</c:v>
                </c:pt>
                <c:pt idx="122">
                  <c:v>3.6</c:v>
                </c:pt>
                <c:pt idx="123">
                  <c:v>3.2</c:v>
                </c:pt>
                <c:pt idx="124">
                  <c:v>2.6</c:v>
                </c:pt>
                <c:pt idx="125">
                  <c:v>2.6</c:v>
                </c:pt>
                <c:pt idx="126">
                  <c:v>6.4</c:v>
                </c:pt>
                <c:pt idx="127">
                  <c:v>11.9</c:v>
                </c:pt>
                <c:pt idx="128">
                  <c:v>12.6</c:v>
                </c:pt>
                <c:pt idx="129">
                  <c:v>12.2</c:v>
                </c:pt>
                <c:pt idx="130">
                  <c:v>10.9</c:v>
                </c:pt>
                <c:pt idx="131">
                  <c:v>9.3000000000000007</c:v>
                </c:pt>
                <c:pt idx="132">
                  <c:v>8.8000000000000007</c:v>
                </c:pt>
                <c:pt idx="133">
                  <c:v>7.6</c:v>
                </c:pt>
                <c:pt idx="134">
                  <c:v>7.8</c:v>
                </c:pt>
                <c:pt idx="135">
                  <c:v>9.6999999999999993</c:v>
                </c:pt>
                <c:pt idx="136">
                  <c:v>10</c:v>
                </c:pt>
                <c:pt idx="137">
                  <c:v>9.4</c:v>
                </c:pt>
                <c:pt idx="138">
                  <c:v>5.2</c:v>
                </c:pt>
                <c:pt idx="139">
                  <c:v>-0.3</c:v>
                </c:pt>
                <c:pt idx="140">
                  <c:v>1.2</c:v>
                </c:pt>
                <c:pt idx="141">
                  <c:v>2</c:v>
                </c:pt>
                <c:pt idx="142">
                  <c:v>2.8</c:v>
                </c:pt>
                <c:pt idx="143">
                  <c:v>2.8</c:v>
                </c:pt>
                <c:pt idx="144">
                  <c:v>1</c:v>
                </c:pt>
                <c:pt idx="145">
                  <c:v>2</c:v>
                </c:pt>
                <c:pt idx="146">
                  <c:v>1</c:v>
                </c:pt>
                <c:pt idx="147">
                  <c:v>-1.8</c:v>
                </c:pt>
                <c:pt idx="148">
                  <c:v>-3</c:v>
                </c:pt>
                <c:pt idx="149">
                  <c:v>-5.0999999999999996</c:v>
                </c:pt>
                <c:pt idx="150">
                  <c:v>-2.6</c:v>
                </c:pt>
                <c:pt idx="151">
                  <c:v>-4.5999999999999996</c:v>
                </c:pt>
                <c:pt idx="152">
                  <c:v>-5.4</c:v>
                </c:pt>
                <c:pt idx="153">
                  <c:v>-5.3</c:v>
                </c:pt>
                <c:pt idx="154">
                  <c:v>-6.3</c:v>
                </c:pt>
                <c:pt idx="155">
                  <c:v>-7.1</c:v>
                </c:pt>
                <c:pt idx="156">
                  <c:v>-5</c:v>
                </c:pt>
                <c:pt idx="157">
                  <c:v>-5.7</c:v>
                </c:pt>
                <c:pt idx="158">
                  <c:v>-6.2</c:v>
                </c:pt>
                <c:pt idx="159">
                  <c:v>-4.4000000000000004</c:v>
                </c:pt>
                <c:pt idx="160">
                  <c:v>-1.5</c:v>
                </c:pt>
                <c:pt idx="161">
                  <c:v>0.2</c:v>
                </c:pt>
                <c:pt idx="162">
                  <c:v>-2.4</c:v>
                </c:pt>
                <c:pt idx="163">
                  <c:v>-0.8</c:v>
                </c:pt>
                <c:pt idx="164">
                  <c:v>1.7</c:v>
                </c:pt>
                <c:pt idx="165">
                  <c:v>1.5</c:v>
                </c:pt>
                <c:pt idx="166">
                  <c:v>2.8</c:v>
                </c:pt>
                <c:pt idx="167">
                  <c:v>3.1</c:v>
                </c:pt>
                <c:pt idx="168">
                  <c:v>5.0999999999999996</c:v>
                </c:pt>
                <c:pt idx="169">
                  <c:v>5.8</c:v>
                </c:pt>
                <c:pt idx="170">
                  <c:v>7</c:v>
                </c:pt>
                <c:pt idx="171">
                  <c:v>5.8</c:v>
                </c:pt>
                <c:pt idx="172">
                  <c:v>4.5999999999999996</c:v>
                </c:pt>
                <c:pt idx="173">
                  <c:v>5.4</c:v>
                </c:pt>
                <c:pt idx="174">
                  <c:v>6.8</c:v>
                </c:pt>
                <c:pt idx="175">
                  <c:v>4.5</c:v>
                </c:pt>
                <c:pt idx="176">
                  <c:v>2.6</c:v>
                </c:pt>
                <c:pt idx="177">
                  <c:v>4.7</c:v>
                </c:pt>
                <c:pt idx="178">
                  <c:v>5</c:v>
                </c:pt>
                <c:pt idx="179">
                  <c:v>8</c:v>
                </c:pt>
                <c:pt idx="180">
                  <c:v>3.7</c:v>
                </c:pt>
                <c:pt idx="181">
                  <c:v>-0.6</c:v>
                </c:pt>
                <c:pt idx="182">
                  <c:v>-3.9</c:v>
                </c:pt>
                <c:pt idx="183">
                  <c:v>-5</c:v>
                </c:pt>
                <c:pt idx="184">
                  <c:v>-11</c:v>
                </c:pt>
                <c:pt idx="185">
                  <c:v>-17.2</c:v>
                </c:pt>
                <c:pt idx="186">
                  <c:v>-19.100000000000001</c:v>
                </c:pt>
                <c:pt idx="187">
                  <c:v>-19.8</c:v>
                </c:pt>
                <c:pt idx="188">
                  <c:v>-22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0000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F657-4DD6-87A6-BEA33712EB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8906752"/>
        <c:axId val="108908544"/>
      </c:barChart>
      <c:lineChart>
        <c:grouping val="standard"/>
        <c:varyColors val="0"/>
        <c:ser>
          <c:idx val="1"/>
          <c:order val="1"/>
          <c:tx>
            <c:strRef>
              <c:f>Sheet1!$D$1</c:f>
              <c:strCache>
                <c:ptCount val="1"/>
                <c:pt idx="0">
                  <c:v>Total Jobs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Sheet1!$A$98:$A$190</c:f>
              <c:numCache>
                <c:formatCode>General</c:formatCode>
                <c:ptCount val="93"/>
                <c:pt idx="0">
                  <c:v>2018</c:v>
                </c:pt>
                <c:pt idx="12">
                  <c:v>2019</c:v>
                </c:pt>
                <c:pt idx="24">
                  <c:v>2020</c:v>
                </c:pt>
                <c:pt idx="36">
                  <c:v>2021</c:v>
                </c:pt>
                <c:pt idx="48">
                  <c:v>2022</c:v>
                </c:pt>
                <c:pt idx="60">
                  <c:v>2023</c:v>
                </c:pt>
                <c:pt idx="72">
                  <c:v>2024</c:v>
                </c:pt>
                <c:pt idx="84">
                  <c:v>2025</c:v>
                </c:pt>
              </c:numCache>
            </c:numRef>
          </c:cat>
          <c:val>
            <c:numRef>
              <c:f>Sheet1!$D$2:$D$190</c:f>
              <c:numCache>
                <c:formatCode>#0.0</c:formatCode>
                <c:ptCount val="189"/>
                <c:pt idx="0">
                  <c:v>371.7</c:v>
                </c:pt>
                <c:pt idx="1">
                  <c:v>370.7</c:v>
                </c:pt>
                <c:pt idx="2">
                  <c:v>371.5</c:v>
                </c:pt>
                <c:pt idx="3">
                  <c:v>374.1</c:v>
                </c:pt>
                <c:pt idx="4">
                  <c:v>383</c:v>
                </c:pt>
                <c:pt idx="5">
                  <c:v>386</c:v>
                </c:pt>
                <c:pt idx="6">
                  <c:v>387.5</c:v>
                </c:pt>
                <c:pt idx="7">
                  <c:v>384.9</c:v>
                </c:pt>
                <c:pt idx="8">
                  <c:v>381.2</c:v>
                </c:pt>
                <c:pt idx="9">
                  <c:v>383.7</c:v>
                </c:pt>
                <c:pt idx="10">
                  <c:v>384.4</c:v>
                </c:pt>
                <c:pt idx="11">
                  <c:v>383.4</c:v>
                </c:pt>
                <c:pt idx="12">
                  <c:v>383.4</c:v>
                </c:pt>
                <c:pt idx="13">
                  <c:v>382.4</c:v>
                </c:pt>
                <c:pt idx="14">
                  <c:v>382.7</c:v>
                </c:pt>
                <c:pt idx="15">
                  <c:v>382.6</c:v>
                </c:pt>
                <c:pt idx="16">
                  <c:v>382.8</c:v>
                </c:pt>
                <c:pt idx="17">
                  <c:v>385.5</c:v>
                </c:pt>
                <c:pt idx="18">
                  <c:v>386.7</c:v>
                </c:pt>
                <c:pt idx="19">
                  <c:v>384.7</c:v>
                </c:pt>
                <c:pt idx="20">
                  <c:v>385.4</c:v>
                </c:pt>
                <c:pt idx="21">
                  <c:v>380.3</c:v>
                </c:pt>
                <c:pt idx="22">
                  <c:v>377.5</c:v>
                </c:pt>
                <c:pt idx="23">
                  <c:v>377.6</c:v>
                </c:pt>
                <c:pt idx="24">
                  <c:v>378.3</c:v>
                </c:pt>
                <c:pt idx="25">
                  <c:v>376.1</c:v>
                </c:pt>
                <c:pt idx="26">
                  <c:v>376.8</c:v>
                </c:pt>
                <c:pt idx="27">
                  <c:v>377.3</c:v>
                </c:pt>
                <c:pt idx="28">
                  <c:v>376.5</c:v>
                </c:pt>
                <c:pt idx="29">
                  <c:v>379.6</c:v>
                </c:pt>
                <c:pt idx="30">
                  <c:v>382</c:v>
                </c:pt>
                <c:pt idx="31">
                  <c:v>379.5</c:v>
                </c:pt>
                <c:pt idx="32">
                  <c:v>378.6</c:v>
                </c:pt>
                <c:pt idx="33">
                  <c:v>378.8</c:v>
                </c:pt>
                <c:pt idx="34">
                  <c:v>378.2</c:v>
                </c:pt>
                <c:pt idx="35">
                  <c:v>377.7</c:v>
                </c:pt>
                <c:pt idx="36">
                  <c:v>376.8</c:v>
                </c:pt>
                <c:pt idx="37">
                  <c:v>375.8</c:v>
                </c:pt>
                <c:pt idx="38">
                  <c:v>375.8</c:v>
                </c:pt>
                <c:pt idx="39">
                  <c:v>375.1</c:v>
                </c:pt>
                <c:pt idx="40">
                  <c:v>374.4</c:v>
                </c:pt>
                <c:pt idx="41">
                  <c:v>374.8</c:v>
                </c:pt>
                <c:pt idx="42">
                  <c:v>373.8</c:v>
                </c:pt>
                <c:pt idx="43">
                  <c:v>371.9</c:v>
                </c:pt>
                <c:pt idx="44">
                  <c:v>371.2</c:v>
                </c:pt>
                <c:pt idx="45">
                  <c:v>370</c:v>
                </c:pt>
                <c:pt idx="46">
                  <c:v>369.9</c:v>
                </c:pt>
                <c:pt idx="47">
                  <c:v>369.7</c:v>
                </c:pt>
                <c:pt idx="48">
                  <c:v>361.7</c:v>
                </c:pt>
                <c:pt idx="49">
                  <c:v>360.8</c:v>
                </c:pt>
                <c:pt idx="50">
                  <c:v>360.9</c:v>
                </c:pt>
                <c:pt idx="51">
                  <c:v>360.8</c:v>
                </c:pt>
                <c:pt idx="52">
                  <c:v>361.1</c:v>
                </c:pt>
                <c:pt idx="53">
                  <c:v>362.4</c:v>
                </c:pt>
                <c:pt idx="54">
                  <c:v>364.4</c:v>
                </c:pt>
                <c:pt idx="55">
                  <c:v>363.4</c:v>
                </c:pt>
                <c:pt idx="56">
                  <c:v>363.2</c:v>
                </c:pt>
                <c:pt idx="57">
                  <c:v>363.5</c:v>
                </c:pt>
                <c:pt idx="58">
                  <c:v>364.1</c:v>
                </c:pt>
                <c:pt idx="59">
                  <c:v>364.3</c:v>
                </c:pt>
                <c:pt idx="60">
                  <c:v>362.6</c:v>
                </c:pt>
                <c:pt idx="61">
                  <c:v>362.6</c:v>
                </c:pt>
                <c:pt idx="62">
                  <c:v>362.2</c:v>
                </c:pt>
                <c:pt idx="63">
                  <c:v>363.8</c:v>
                </c:pt>
                <c:pt idx="64">
                  <c:v>363.8</c:v>
                </c:pt>
                <c:pt idx="65">
                  <c:v>365.3</c:v>
                </c:pt>
                <c:pt idx="66">
                  <c:v>366.7</c:v>
                </c:pt>
                <c:pt idx="67">
                  <c:v>365.4</c:v>
                </c:pt>
                <c:pt idx="68">
                  <c:v>365.1</c:v>
                </c:pt>
                <c:pt idx="69">
                  <c:v>364.5</c:v>
                </c:pt>
                <c:pt idx="70">
                  <c:v>365.2</c:v>
                </c:pt>
                <c:pt idx="71">
                  <c:v>366.3</c:v>
                </c:pt>
                <c:pt idx="72">
                  <c:v>365.3</c:v>
                </c:pt>
                <c:pt idx="73">
                  <c:v>365.2</c:v>
                </c:pt>
                <c:pt idx="74">
                  <c:v>364.7</c:v>
                </c:pt>
                <c:pt idx="75">
                  <c:v>365.7</c:v>
                </c:pt>
                <c:pt idx="76">
                  <c:v>366.8</c:v>
                </c:pt>
                <c:pt idx="77">
                  <c:v>369.6</c:v>
                </c:pt>
                <c:pt idx="78">
                  <c:v>370.2</c:v>
                </c:pt>
                <c:pt idx="79">
                  <c:v>369.1</c:v>
                </c:pt>
                <c:pt idx="80">
                  <c:v>368.8</c:v>
                </c:pt>
                <c:pt idx="81">
                  <c:v>368.9</c:v>
                </c:pt>
                <c:pt idx="82">
                  <c:v>369.7</c:v>
                </c:pt>
                <c:pt idx="83">
                  <c:v>371</c:v>
                </c:pt>
                <c:pt idx="84">
                  <c:v>370.4</c:v>
                </c:pt>
                <c:pt idx="85">
                  <c:v>368.8</c:v>
                </c:pt>
                <c:pt idx="86">
                  <c:v>367.8</c:v>
                </c:pt>
                <c:pt idx="87">
                  <c:v>367.2</c:v>
                </c:pt>
                <c:pt idx="88">
                  <c:v>368.6</c:v>
                </c:pt>
                <c:pt idx="89">
                  <c:v>369.9</c:v>
                </c:pt>
                <c:pt idx="90">
                  <c:v>369</c:v>
                </c:pt>
                <c:pt idx="91">
                  <c:v>367.1</c:v>
                </c:pt>
                <c:pt idx="92">
                  <c:v>366.4</c:v>
                </c:pt>
                <c:pt idx="93">
                  <c:v>366.5</c:v>
                </c:pt>
                <c:pt idx="94">
                  <c:v>366.2</c:v>
                </c:pt>
                <c:pt idx="95">
                  <c:v>366</c:v>
                </c:pt>
                <c:pt idx="96">
                  <c:v>364.4</c:v>
                </c:pt>
                <c:pt idx="97">
                  <c:v>363.2</c:v>
                </c:pt>
                <c:pt idx="98">
                  <c:v>362.3</c:v>
                </c:pt>
                <c:pt idx="99">
                  <c:v>363.8</c:v>
                </c:pt>
                <c:pt idx="100">
                  <c:v>363.3</c:v>
                </c:pt>
                <c:pt idx="101">
                  <c:v>365.7</c:v>
                </c:pt>
                <c:pt idx="102">
                  <c:v>365.9</c:v>
                </c:pt>
                <c:pt idx="103">
                  <c:v>363.5</c:v>
                </c:pt>
                <c:pt idx="104">
                  <c:v>362.8</c:v>
                </c:pt>
                <c:pt idx="105">
                  <c:v>362.6</c:v>
                </c:pt>
                <c:pt idx="106">
                  <c:v>362.2</c:v>
                </c:pt>
                <c:pt idx="107">
                  <c:v>362.1</c:v>
                </c:pt>
                <c:pt idx="108">
                  <c:v>361.4</c:v>
                </c:pt>
                <c:pt idx="109">
                  <c:v>362.4</c:v>
                </c:pt>
                <c:pt idx="110">
                  <c:v>361.7</c:v>
                </c:pt>
                <c:pt idx="111">
                  <c:v>361.8</c:v>
                </c:pt>
                <c:pt idx="112">
                  <c:v>362.4</c:v>
                </c:pt>
                <c:pt idx="113">
                  <c:v>364.5</c:v>
                </c:pt>
                <c:pt idx="114">
                  <c:v>365.5</c:v>
                </c:pt>
                <c:pt idx="115">
                  <c:v>364.2</c:v>
                </c:pt>
                <c:pt idx="116">
                  <c:v>363.3</c:v>
                </c:pt>
                <c:pt idx="117">
                  <c:v>363.5</c:v>
                </c:pt>
                <c:pt idx="118">
                  <c:v>364.3</c:v>
                </c:pt>
                <c:pt idx="119">
                  <c:v>363.9</c:v>
                </c:pt>
                <c:pt idx="120">
                  <c:v>364.7</c:v>
                </c:pt>
                <c:pt idx="121">
                  <c:v>365.5</c:v>
                </c:pt>
                <c:pt idx="122">
                  <c:v>365.3</c:v>
                </c:pt>
                <c:pt idx="123">
                  <c:v>365</c:v>
                </c:pt>
                <c:pt idx="124">
                  <c:v>365</c:v>
                </c:pt>
                <c:pt idx="125">
                  <c:v>367.1</c:v>
                </c:pt>
                <c:pt idx="126">
                  <c:v>371.9</c:v>
                </c:pt>
                <c:pt idx="127">
                  <c:v>376.1</c:v>
                </c:pt>
                <c:pt idx="128">
                  <c:v>375.9</c:v>
                </c:pt>
                <c:pt idx="129">
                  <c:v>375.7</c:v>
                </c:pt>
                <c:pt idx="130">
                  <c:v>375.2</c:v>
                </c:pt>
                <c:pt idx="131">
                  <c:v>373.2</c:v>
                </c:pt>
                <c:pt idx="132">
                  <c:v>373.5</c:v>
                </c:pt>
                <c:pt idx="133">
                  <c:v>373.1</c:v>
                </c:pt>
                <c:pt idx="134">
                  <c:v>373.1</c:v>
                </c:pt>
                <c:pt idx="135">
                  <c:v>374.7</c:v>
                </c:pt>
                <c:pt idx="136">
                  <c:v>375</c:v>
                </c:pt>
                <c:pt idx="137">
                  <c:v>376.5</c:v>
                </c:pt>
                <c:pt idx="138">
                  <c:v>377.1</c:v>
                </c:pt>
                <c:pt idx="139">
                  <c:v>375.8</c:v>
                </c:pt>
                <c:pt idx="140">
                  <c:v>377.1</c:v>
                </c:pt>
                <c:pt idx="141">
                  <c:v>377.7</c:v>
                </c:pt>
                <c:pt idx="142">
                  <c:v>378</c:v>
                </c:pt>
                <c:pt idx="143">
                  <c:v>376</c:v>
                </c:pt>
                <c:pt idx="144">
                  <c:v>374.5</c:v>
                </c:pt>
                <c:pt idx="145">
                  <c:v>375.1</c:v>
                </c:pt>
                <c:pt idx="146">
                  <c:v>374.1</c:v>
                </c:pt>
                <c:pt idx="147">
                  <c:v>372.9</c:v>
                </c:pt>
                <c:pt idx="148">
                  <c:v>372</c:v>
                </c:pt>
                <c:pt idx="149">
                  <c:v>371.4</c:v>
                </c:pt>
                <c:pt idx="150">
                  <c:v>374.5</c:v>
                </c:pt>
                <c:pt idx="151">
                  <c:v>371.2</c:v>
                </c:pt>
                <c:pt idx="152">
                  <c:v>371.7</c:v>
                </c:pt>
                <c:pt idx="153">
                  <c:v>372.4</c:v>
                </c:pt>
                <c:pt idx="154">
                  <c:v>371.7</c:v>
                </c:pt>
                <c:pt idx="155">
                  <c:v>368.9</c:v>
                </c:pt>
                <c:pt idx="156">
                  <c:v>369.5</c:v>
                </c:pt>
                <c:pt idx="157">
                  <c:v>369.4</c:v>
                </c:pt>
                <c:pt idx="158">
                  <c:v>367.9</c:v>
                </c:pt>
                <c:pt idx="159">
                  <c:v>368.5</c:v>
                </c:pt>
                <c:pt idx="160">
                  <c:v>370.5</c:v>
                </c:pt>
                <c:pt idx="161">
                  <c:v>371.6</c:v>
                </c:pt>
                <c:pt idx="162">
                  <c:v>372.1</c:v>
                </c:pt>
                <c:pt idx="163">
                  <c:v>370.4</c:v>
                </c:pt>
                <c:pt idx="164">
                  <c:v>373.4</c:v>
                </c:pt>
                <c:pt idx="165">
                  <c:v>373.9</c:v>
                </c:pt>
                <c:pt idx="166">
                  <c:v>374.5</c:v>
                </c:pt>
                <c:pt idx="167">
                  <c:v>372</c:v>
                </c:pt>
                <c:pt idx="168">
                  <c:v>374.6</c:v>
                </c:pt>
                <c:pt idx="169">
                  <c:v>375.2</c:v>
                </c:pt>
                <c:pt idx="170">
                  <c:v>374.9</c:v>
                </c:pt>
                <c:pt idx="171">
                  <c:v>374.3</c:v>
                </c:pt>
                <c:pt idx="172">
                  <c:v>375.1</c:v>
                </c:pt>
                <c:pt idx="173">
                  <c:v>377</c:v>
                </c:pt>
                <c:pt idx="174">
                  <c:v>378.9</c:v>
                </c:pt>
                <c:pt idx="175">
                  <c:v>374.9</c:v>
                </c:pt>
                <c:pt idx="176">
                  <c:v>376</c:v>
                </c:pt>
                <c:pt idx="177">
                  <c:v>378.6</c:v>
                </c:pt>
                <c:pt idx="178">
                  <c:v>379.5</c:v>
                </c:pt>
                <c:pt idx="179">
                  <c:v>380</c:v>
                </c:pt>
                <c:pt idx="180">
                  <c:v>378.3</c:v>
                </c:pt>
                <c:pt idx="181">
                  <c:v>374.6</c:v>
                </c:pt>
                <c:pt idx="182">
                  <c:v>371</c:v>
                </c:pt>
                <c:pt idx="183">
                  <c:v>369.3</c:v>
                </c:pt>
                <c:pt idx="184">
                  <c:v>364.1</c:v>
                </c:pt>
                <c:pt idx="185">
                  <c:v>359.8</c:v>
                </c:pt>
                <c:pt idx="186">
                  <c:v>359.8</c:v>
                </c:pt>
                <c:pt idx="187">
                  <c:v>355.1</c:v>
                </c:pt>
                <c:pt idx="188">
                  <c:v>354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657-4DD6-87A6-BEA33712EB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911616"/>
        <c:axId val="108910080"/>
      </c:lineChart>
      <c:catAx>
        <c:axId val="10890675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08908544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08908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08906752"/>
        <c:crossesAt val="1"/>
        <c:crossBetween val="between"/>
      </c:valAx>
      <c:valAx>
        <c:axId val="108910080"/>
        <c:scaling>
          <c:orientation val="minMax"/>
          <c:max val="390"/>
          <c:min val="350"/>
        </c:scaling>
        <c:delete val="0"/>
        <c:axPos val="r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08911616"/>
        <c:crosses val="max"/>
        <c:crossBetween val="between"/>
      </c:valAx>
      <c:catAx>
        <c:axId val="108911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8910080"/>
        <c:crosses val="autoZero"/>
        <c:auto val="1"/>
        <c:lblAlgn val="ctr"/>
        <c:lblOffset val="100"/>
        <c:noMultiLvlLbl val="0"/>
      </c:catAx>
      <c:spPr>
        <a:solidFill>
          <a:schemeClr val="bg1">
            <a:lumMod val="95000"/>
          </a:schemeClr>
        </a:solidFill>
        <a:ln>
          <a:solidFill>
            <a:schemeClr val="tx1">
              <a:lumMod val="75000"/>
              <a:lumOff val="25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65101126324946712"/>
          <c:y val="0.68587105807887327"/>
          <c:w val="0.12765813375048576"/>
          <c:h val="0.1466200356173460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839294027702996E-2"/>
          <c:y val="3.8246266703134364E-2"/>
          <c:w val="0.8517827832361663"/>
          <c:h val="0.8676094795352965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MOTYC</c:v>
                </c:pt>
              </c:strCache>
            </c:strRef>
          </c:tx>
          <c:spPr>
            <a:solidFill>
              <a:srgbClr val="00508B"/>
            </a:solidFill>
            <a:ln w="3175">
              <a:noFill/>
            </a:ln>
            <a:effectLst/>
          </c:spPr>
          <c:invertIfNegative val="1"/>
          <c:cat>
            <c:numRef>
              <c:f>Sheet1!$A$2:$A$156</c:f>
              <c:numCache>
                <c:formatCode>General</c:formatCode>
                <c:ptCount val="155"/>
                <c:pt idx="0">
                  <c:v>2013</c:v>
                </c:pt>
                <c:pt idx="12">
                  <c:v>2014</c:v>
                </c:pt>
                <c:pt idx="24">
                  <c:v>2015</c:v>
                </c:pt>
                <c:pt idx="36">
                  <c:v>2016</c:v>
                </c:pt>
                <c:pt idx="48">
                  <c:v>2017</c:v>
                </c:pt>
                <c:pt idx="60">
                  <c:v>2018</c:v>
                </c:pt>
                <c:pt idx="72">
                  <c:v>2019</c:v>
                </c:pt>
                <c:pt idx="84">
                  <c:v>2020</c:v>
                </c:pt>
                <c:pt idx="96">
                  <c:v>2021</c:v>
                </c:pt>
                <c:pt idx="108">
                  <c:v>2022</c:v>
                </c:pt>
                <c:pt idx="120">
                  <c:v>2023</c:v>
                </c:pt>
                <c:pt idx="132">
                  <c:v>2024</c:v>
                </c:pt>
                <c:pt idx="144">
                  <c:v>2025</c:v>
                </c:pt>
              </c:numCache>
            </c:numRef>
          </c:cat>
          <c:val>
            <c:numRef>
              <c:f>Sheet1!$C$2:$C$156</c:f>
              <c:numCache>
                <c:formatCode>#0.0</c:formatCode>
                <c:ptCount val="155"/>
                <c:pt idx="0">
                  <c:v>12.5</c:v>
                </c:pt>
                <c:pt idx="1">
                  <c:v>13.3</c:v>
                </c:pt>
                <c:pt idx="2">
                  <c:v>9.4</c:v>
                </c:pt>
                <c:pt idx="3">
                  <c:v>1.5</c:v>
                </c:pt>
                <c:pt idx="4">
                  <c:v>-0.2</c:v>
                </c:pt>
                <c:pt idx="5">
                  <c:v>-3.9</c:v>
                </c:pt>
                <c:pt idx="6">
                  <c:v>-1.9</c:v>
                </c:pt>
                <c:pt idx="7">
                  <c:v>-3.9</c:v>
                </c:pt>
                <c:pt idx="8">
                  <c:v>-3.6</c:v>
                </c:pt>
                <c:pt idx="9">
                  <c:v>-11.3</c:v>
                </c:pt>
                <c:pt idx="10">
                  <c:v>-10.4</c:v>
                </c:pt>
                <c:pt idx="11">
                  <c:v>-11</c:v>
                </c:pt>
                <c:pt idx="12">
                  <c:v>-10.7</c:v>
                </c:pt>
                <c:pt idx="13">
                  <c:v>-11.9</c:v>
                </c:pt>
                <c:pt idx="14">
                  <c:v>-12.4</c:v>
                </c:pt>
                <c:pt idx="15">
                  <c:v>-4.9000000000000004</c:v>
                </c:pt>
                <c:pt idx="16">
                  <c:v>-1.1000000000000001</c:v>
                </c:pt>
                <c:pt idx="17">
                  <c:v>0</c:v>
                </c:pt>
                <c:pt idx="18">
                  <c:v>0.1</c:v>
                </c:pt>
                <c:pt idx="19">
                  <c:v>-0.8</c:v>
                </c:pt>
                <c:pt idx="20">
                  <c:v>0.5</c:v>
                </c:pt>
                <c:pt idx="21">
                  <c:v>6.5</c:v>
                </c:pt>
                <c:pt idx="22">
                  <c:v>5.2</c:v>
                </c:pt>
                <c:pt idx="23">
                  <c:v>7.3</c:v>
                </c:pt>
                <c:pt idx="24">
                  <c:v>13.1</c:v>
                </c:pt>
                <c:pt idx="25">
                  <c:v>12.9</c:v>
                </c:pt>
                <c:pt idx="26">
                  <c:v>12.3</c:v>
                </c:pt>
                <c:pt idx="27">
                  <c:v>13.9</c:v>
                </c:pt>
                <c:pt idx="28">
                  <c:v>14</c:v>
                </c:pt>
                <c:pt idx="29">
                  <c:v>14.9</c:v>
                </c:pt>
                <c:pt idx="30">
                  <c:v>16.8</c:v>
                </c:pt>
                <c:pt idx="31">
                  <c:v>16.8</c:v>
                </c:pt>
                <c:pt idx="32">
                  <c:v>15.4</c:v>
                </c:pt>
                <c:pt idx="33">
                  <c:v>20.100000000000001</c:v>
                </c:pt>
                <c:pt idx="34">
                  <c:v>20.5</c:v>
                </c:pt>
                <c:pt idx="35">
                  <c:v>20</c:v>
                </c:pt>
                <c:pt idx="36">
                  <c:v>15</c:v>
                </c:pt>
                <c:pt idx="37">
                  <c:v>15.6</c:v>
                </c:pt>
                <c:pt idx="38">
                  <c:v>17</c:v>
                </c:pt>
                <c:pt idx="39">
                  <c:v>17.100000000000001</c:v>
                </c:pt>
                <c:pt idx="40">
                  <c:v>13.6</c:v>
                </c:pt>
                <c:pt idx="41">
                  <c:v>14.4</c:v>
                </c:pt>
                <c:pt idx="42">
                  <c:v>14.1</c:v>
                </c:pt>
                <c:pt idx="43">
                  <c:v>15.3</c:v>
                </c:pt>
                <c:pt idx="44">
                  <c:v>16.3</c:v>
                </c:pt>
                <c:pt idx="45">
                  <c:v>10.9</c:v>
                </c:pt>
                <c:pt idx="46">
                  <c:v>10.9</c:v>
                </c:pt>
                <c:pt idx="47">
                  <c:v>10.4</c:v>
                </c:pt>
                <c:pt idx="48">
                  <c:v>12.9</c:v>
                </c:pt>
                <c:pt idx="49">
                  <c:v>12</c:v>
                </c:pt>
                <c:pt idx="50">
                  <c:v>11.8</c:v>
                </c:pt>
                <c:pt idx="51">
                  <c:v>6.1</c:v>
                </c:pt>
                <c:pt idx="52">
                  <c:v>8.1999999999999993</c:v>
                </c:pt>
                <c:pt idx="53">
                  <c:v>11.6</c:v>
                </c:pt>
                <c:pt idx="54">
                  <c:v>9.4</c:v>
                </c:pt>
                <c:pt idx="55">
                  <c:v>7.7</c:v>
                </c:pt>
                <c:pt idx="56">
                  <c:v>6.4</c:v>
                </c:pt>
                <c:pt idx="57">
                  <c:v>9.4</c:v>
                </c:pt>
                <c:pt idx="58">
                  <c:v>10.3</c:v>
                </c:pt>
                <c:pt idx="59">
                  <c:v>9.6</c:v>
                </c:pt>
                <c:pt idx="60">
                  <c:v>13</c:v>
                </c:pt>
                <c:pt idx="61">
                  <c:v>16.100000000000001</c:v>
                </c:pt>
                <c:pt idx="62">
                  <c:v>15.7</c:v>
                </c:pt>
                <c:pt idx="63">
                  <c:v>15.3</c:v>
                </c:pt>
                <c:pt idx="64">
                  <c:v>16</c:v>
                </c:pt>
                <c:pt idx="65">
                  <c:v>14.4</c:v>
                </c:pt>
                <c:pt idx="66">
                  <c:v>14.9</c:v>
                </c:pt>
                <c:pt idx="67">
                  <c:v>14.9</c:v>
                </c:pt>
                <c:pt idx="68">
                  <c:v>12.9</c:v>
                </c:pt>
                <c:pt idx="69">
                  <c:v>14.3</c:v>
                </c:pt>
                <c:pt idx="70">
                  <c:v>13.1</c:v>
                </c:pt>
                <c:pt idx="71">
                  <c:v>12.1</c:v>
                </c:pt>
                <c:pt idx="72">
                  <c:v>12.8</c:v>
                </c:pt>
                <c:pt idx="73">
                  <c:v>12.6</c:v>
                </c:pt>
                <c:pt idx="74">
                  <c:v>12.3</c:v>
                </c:pt>
                <c:pt idx="75">
                  <c:v>16.600000000000001</c:v>
                </c:pt>
                <c:pt idx="76">
                  <c:v>17</c:v>
                </c:pt>
                <c:pt idx="77">
                  <c:v>18.100000000000001</c:v>
                </c:pt>
                <c:pt idx="78">
                  <c:v>18.2</c:v>
                </c:pt>
                <c:pt idx="79">
                  <c:v>18.399999999999999</c:v>
                </c:pt>
                <c:pt idx="80">
                  <c:v>19.8</c:v>
                </c:pt>
                <c:pt idx="81">
                  <c:v>20.9</c:v>
                </c:pt>
                <c:pt idx="82">
                  <c:v>22.6</c:v>
                </c:pt>
                <c:pt idx="83">
                  <c:v>23.5</c:v>
                </c:pt>
                <c:pt idx="84">
                  <c:v>20.3</c:v>
                </c:pt>
                <c:pt idx="85">
                  <c:v>17.8</c:v>
                </c:pt>
                <c:pt idx="86">
                  <c:v>15.6</c:v>
                </c:pt>
                <c:pt idx="87">
                  <c:v>-21.1</c:v>
                </c:pt>
                <c:pt idx="88">
                  <c:v>-23.2</c:v>
                </c:pt>
                <c:pt idx="89">
                  <c:v>-29.2</c:v>
                </c:pt>
                <c:pt idx="90">
                  <c:v>-21.4</c:v>
                </c:pt>
                <c:pt idx="91">
                  <c:v>-18.5</c:v>
                </c:pt>
                <c:pt idx="92">
                  <c:v>-15.7</c:v>
                </c:pt>
                <c:pt idx="93">
                  <c:v>-16.5</c:v>
                </c:pt>
                <c:pt idx="94">
                  <c:v>-17.899999999999999</c:v>
                </c:pt>
                <c:pt idx="95">
                  <c:v>-15.4</c:v>
                </c:pt>
                <c:pt idx="96">
                  <c:v>-13.3</c:v>
                </c:pt>
                <c:pt idx="97">
                  <c:v>-13.4</c:v>
                </c:pt>
                <c:pt idx="98">
                  <c:v>-9.3000000000000007</c:v>
                </c:pt>
                <c:pt idx="99">
                  <c:v>28.3</c:v>
                </c:pt>
                <c:pt idx="100">
                  <c:v>30.7</c:v>
                </c:pt>
                <c:pt idx="101">
                  <c:v>30.8</c:v>
                </c:pt>
                <c:pt idx="102">
                  <c:v>24.6</c:v>
                </c:pt>
                <c:pt idx="103">
                  <c:v>22.4</c:v>
                </c:pt>
                <c:pt idx="104">
                  <c:v>23.2</c:v>
                </c:pt>
                <c:pt idx="105">
                  <c:v>28.2</c:v>
                </c:pt>
                <c:pt idx="106">
                  <c:v>29.6</c:v>
                </c:pt>
                <c:pt idx="107">
                  <c:v>27.8</c:v>
                </c:pt>
                <c:pt idx="108">
                  <c:v>21.2</c:v>
                </c:pt>
                <c:pt idx="109">
                  <c:v>26</c:v>
                </c:pt>
                <c:pt idx="110">
                  <c:v>19.899999999999999</c:v>
                </c:pt>
                <c:pt idx="111">
                  <c:v>23</c:v>
                </c:pt>
                <c:pt idx="112">
                  <c:v>22</c:v>
                </c:pt>
                <c:pt idx="113">
                  <c:v>21.5</c:v>
                </c:pt>
                <c:pt idx="114">
                  <c:v>27.8</c:v>
                </c:pt>
                <c:pt idx="115">
                  <c:v>28</c:v>
                </c:pt>
                <c:pt idx="116">
                  <c:v>25.8</c:v>
                </c:pt>
                <c:pt idx="117">
                  <c:v>17.899999999999999</c:v>
                </c:pt>
                <c:pt idx="118">
                  <c:v>16.7</c:v>
                </c:pt>
                <c:pt idx="119">
                  <c:v>13.2</c:v>
                </c:pt>
                <c:pt idx="120">
                  <c:v>20.100000000000001</c:v>
                </c:pt>
                <c:pt idx="121">
                  <c:v>17.399999999999999</c:v>
                </c:pt>
                <c:pt idx="122">
                  <c:v>17.899999999999999</c:v>
                </c:pt>
                <c:pt idx="123">
                  <c:v>15.4</c:v>
                </c:pt>
                <c:pt idx="124">
                  <c:v>13</c:v>
                </c:pt>
                <c:pt idx="125">
                  <c:v>17.5</c:v>
                </c:pt>
                <c:pt idx="126">
                  <c:v>7.1</c:v>
                </c:pt>
                <c:pt idx="127">
                  <c:v>4.0999999999999996</c:v>
                </c:pt>
                <c:pt idx="128">
                  <c:v>2.2000000000000002</c:v>
                </c:pt>
                <c:pt idx="129">
                  <c:v>1.6</c:v>
                </c:pt>
                <c:pt idx="130">
                  <c:v>0</c:v>
                </c:pt>
                <c:pt idx="131">
                  <c:v>0.6</c:v>
                </c:pt>
                <c:pt idx="132">
                  <c:v>-2.4</c:v>
                </c:pt>
                <c:pt idx="133">
                  <c:v>-2.9</c:v>
                </c:pt>
                <c:pt idx="134">
                  <c:v>-2.1</c:v>
                </c:pt>
                <c:pt idx="135">
                  <c:v>-8.6999999999999993</c:v>
                </c:pt>
                <c:pt idx="136">
                  <c:v>-7.6</c:v>
                </c:pt>
                <c:pt idx="137">
                  <c:v>-7.5</c:v>
                </c:pt>
                <c:pt idx="138">
                  <c:v>-1.7</c:v>
                </c:pt>
                <c:pt idx="139">
                  <c:v>-1.2</c:v>
                </c:pt>
                <c:pt idx="140">
                  <c:v>1.9</c:v>
                </c:pt>
                <c:pt idx="141">
                  <c:v>3.4</c:v>
                </c:pt>
                <c:pt idx="142">
                  <c:v>2.2000000000000002</c:v>
                </c:pt>
                <c:pt idx="143">
                  <c:v>7.4</c:v>
                </c:pt>
                <c:pt idx="144">
                  <c:v>-1.3</c:v>
                </c:pt>
                <c:pt idx="145">
                  <c:v>-7.6</c:v>
                </c:pt>
                <c:pt idx="146">
                  <c:v>-4.5999999999999996</c:v>
                </c:pt>
                <c:pt idx="147">
                  <c:v>-6.9</c:v>
                </c:pt>
                <c:pt idx="148">
                  <c:v>-4.5999999999999996</c:v>
                </c:pt>
                <c:pt idx="149">
                  <c:v>-8.6999999999999993</c:v>
                </c:pt>
                <c:pt idx="150">
                  <c:v>-16.3</c:v>
                </c:pt>
                <c:pt idx="151">
                  <c:v>-17</c:v>
                </c:pt>
                <c:pt idx="152">
                  <c:v>-12.4</c:v>
                </c:pt>
                <c:pt idx="153">
                  <c:v>-21.8</c:v>
                </c:pt>
                <c:pt idx="154">
                  <c:v>-20.3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0000"/>
                  </a:solidFill>
                  <a:ln w="3175"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1-96A5-43DC-AE33-459BC6E946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04076800"/>
        <c:axId val="104075264"/>
      </c:barChart>
      <c:lineChart>
        <c:grouping val="standard"/>
        <c:varyColors val="0"/>
        <c:ser>
          <c:idx val="2"/>
          <c:order val="1"/>
          <c:tx>
            <c:strRef>
              <c:f>Sheet1!$D$1</c:f>
              <c:strCache>
                <c:ptCount val="1"/>
                <c:pt idx="0">
                  <c:v>Total Jobs</c:v>
                </c:pt>
              </c:strCache>
            </c:strRef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5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CCE5-DA4C-82C3-923D75319D06}"/>
              </c:ext>
            </c:extLst>
          </c:dPt>
          <c:cat>
            <c:numRef>
              <c:f>Sheet1!$A$2:$A$156</c:f>
              <c:numCache>
                <c:formatCode>General</c:formatCode>
                <c:ptCount val="155"/>
                <c:pt idx="0">
                  <c:v>2013</c:v>
                </c:pt>
                <c:pt idx="12">
                  <c:v>2014</c:v>
                </c:pt>
                <c:pt idx="24">
                  <c:v>2015</c:v>
                </c:pt>
                <c:pt idx="36">
                  <c:v>2016</c:v>
                </c:pt>
                <c:pt idx="48">
                  <c:v>2017</c:v>
                </c:pt>
                <c:pt idx="60">
                  <c:v>2018</c:v>
                </c:pt>
                <c:pt idx="72">
                  <c:v>2019</c:v>
                </c:pt>
                <c:pt idx="84">
                  <c:v>2020</c:v>
                </c:pt>
                <c:pt idx="96">
                  <c:v>2021</c:v>
                </c:pt>
                <c:pt idx="108">
                  <c:v>2022</c:v>
                </c:pt>
                <c:pt idx="120">
                  <c:v>2023</c:v>
                </c:pt>
                <c:pt idx="132">
                  <c:v>2024</c:v>
                </c:pt>
                <c:pt idx="144">
                  <c:v>2025</c:v>
                </c:pt>
              </c:numCache>
            </c:numRef>
          </c:cat>
          <c:val>
            <c:numRef>
              <c:f>Sheet1!$D$2:$D$156</c:f>
              <c:numCache>
                <c:formatCode>#0.0</c:formatCode>
                <c:ptCount val="155"/>
                <c:pt idx="0">
                  <c:v>701.8</c:v>
                </c:pt>
                <c:pt idx="1">
                  <c:v>705.2</c:v>
                </c:pt>
                <c:pt idx="2">
                  <c:v>707.4</c:v>
                </c:pt>
                <c:pt idx="3">
                  <c:v>707.3</c:v>
                </c:pt>
                <c:pt idx="4">
                  <c:v>705.9</c:v>
                </c:pt>
                <c:pt idx="5">
                  <c:v>708.6</c:v>
                </c:pt>
                <c:pt idx="6">
                  <c:v>712.7</c:v>
                </c:pt>
                <c:pt idx="7">
                  <c:v>712.1</c:v>
                </c:pt>
                <c:pt idx="8">
                  <c:v>704.1</c:v>
                </c:pt>
                <c:pt idx="9">
                  <c:v>702.5</c:v>
                </c:pt>
                <c:pt idx="10">
                  <c:v>704</c:v>
                </c:pt>
                <c:pt idx="11">
                  <c:v>700.2</c:v>
                </c:pt>
                <c:pt idx="12">
                  <c:v>691.1</c:v>
                </c:pt>
                <c:pt idx="13">
                  <c:v>693.3</c:v>
                </c:pt>
                <c:pt idx="14">
                  <c:v>695</c:v>
                </c:pt>
                <c:pt idx="15">
                  <c:v>702.4</c:v>
                </c:pt>
                <c:pt idx="16">
                  <c:v>704.8</c:v>
                </c:pt>
                <c:pt idx="17">
                  <c:v>708.6</c:v>
                </c:pt>
                <c:pt idx="18">
                  <c:v>712.8</c:v>
                </c:pt>
                <c:pt idx="19">
                  <c:v>711.3</c:v>
                </c:pt>
                <c:pt idx="20">
                  <c:v>704.6</c:v>
                </c:pt>
                <c:pt idx="21">
                  <c:v>709</c:v>
                </c:pt>
                <c:pt idx="22">
                  <c:v>709.2</c:v>
                </c:pt>
                <c:pt idx="23">
                  <c:v>707.5</c:v>
                </c:pt>
                <c:pt idx="24">
                  <c:v>704.2</c:v>
                </c:pt>
                <c:pt idx="25">
                  <c:v>706.2</c:v>
                </c:pt>
                <c:pt idx="26">
                  <c:v>707.3</c:v>
                </c:pt>
                <c:pt idx="27">
                  <c:v>716.3</c:v>
                </c:pt>
                <c:pt idx="28">
                  <c:v>718.8</c:v>
                </c:pt>
                <c:pt idx="29">
                  <c:v>723.5</c:v>
                </c:pt>
                <c:pt idx="30">
                  <c:v>729.6</c:v>
                </c:pt>
                <c:pt idx="31">
                  <c:v>728.1</c:v>
                </c:pt>
                <c:pt idx="32">
                  <c:v>720</c:v>
                </c:pt>
                <c:pt idx="33">
                  <c:v>729.1</c:v>
                </c:pt>
                <c:pt idx="34">
                  <c:v>729.7</c:v>
                </c:pt>
                <c:pt idx="35">
                  <c:v>727.5</c:v>
                </c:pt>
                <c:pt idx="36">
                  <c:v>719.2</c:v>
                </c:pt>
                <c:pt idx="37">
                  <c:v>721.8</c:v>
                </c:pt>
                <c:pt idx="38">
                  <c:v>724.3</c:v>
                </c:pt>
                <c:pt idx="39">
                  <c:v>733.4</c:v>
                </c:pt>
                <c:pt idx="40">
                  <c:v>732.4</c:v>
                </c:pt>
                <c:pt idx="41">
                  <c:v>737.9</c:v>
                </c:pt>
                <c:pt idx="42">
                  <c:v>743.7</c:v>
                </c:pt>
                <c:pt idx="43">
                  <c:v>743.4</c:v>
                </c:pt>
                <c:pt idx="44">
                  <c:v>736.3</c:v>
                </c:pt>
                <c:pt idx="45">
                  <c:v>740</c:v>
                </c:pt>
                <c:pt idx="46">
                  <c:v>740.6</c:v>
                </c:pt>
                <c:pt idx="47">
                  <c:v>737.9</c:v>
                </c:pt>
                <c:pt idx="48">
                  <c:v>732.1</c:v>
                </c:pt>
                <c:pt idx="49">
                  <c:v>733.8</c:v>
                </c:pt>
                <c:pt idx="50">
                  <c:v>736.1</c:v>
                </c:pt>
                <c:pt idx="51">
                  <c:v>739.5</c:v>
                </c:pt>
                <c:pt idx="52">
                  <c:v>740.6</c:v>
                </c:pt>
                <c:pt idx="53">
                  <c:v>749.5</c:v>
                </c:pt>
                <c:pt idx="54">
                  <c:v>753.1</c:v>
                </c:pt>
                <c:pt idx="55">
                  <c:v>751.1</c:v>
                </c:pt>
                <c:pt idx="56">
                  <c:v>742.7</c:v>
                </c:pt>
                <c:pt idx="57">
                  <c:v>749.4</c:v>
                </c:pt>
                <c:pt idx="58">
                  <c:v>750.9</c:v>
                </c:pt>
                <c:pt idx="59">
                  <c:v>747.5</c:v>
                </c:pt>
                <c:pt idx="60">
                  <c:v>745.1</c:v>
                </c:pt>
                <c:pt idx="61">
                  <c:v>749.9</c:v>
                </c:pt>
                <c:pt idx="62">
                  <c:v>751.8</c:v>
                </c:pt>
                <c:pt idx="63">
                  <c:v>754.8</c:v>
                </c:pt>
                <c:pt idx="64">
                  <c:v>756.6</c:v>
                </c:pt>
                <c:pt idx="65">
                  <c:v>763.9</c:v>
                </c:pt>
                <c:pt idx="66">
                  <c:v>768</c:v>
                </c:pt>
                <c:pt idx="67">
                  <c:v>766</c:v>
                </c:pt>
                <c:pt idx="68">
                  <c:v>755.6</c:v>
                </c:pt>
                <c:pt idx="69">
                  <c:v>763.7</c:v>
                </c:pt>
                <c:pt idx="70">
                  <c:v>764</c:v>
                </c:pt>
                <c:pt idx="71">
                  <c:v>759.6</c:v>
                </c:pt>
                <c:pt idx="72">
                  <c:v>757.9</c:v>
                </c:pt>
                <c:pt idx="73">
                  <c:v>762.5</c:v>
                </c:pt>
                <c:pt idx="74">
                  <c:v>764.1</c:v>
                </c:pt>
                <c:pt idx="75">
                  <c:v>771.4</c:v>
                </c:pt>
                <c:pt idx="76">
                  <c:v>773.6</c:v>
                </c:pt>
                <c:pt idx="77">
                  <c:v>782</c:v>
                </c:pt>
                <c:pt idx="78">
                  <c:v>786.2</c:v>
                </c:pt>
                <c:pt idx="79">
                  <c:v>784.4</c:v>
                </c:pt>
                <c:pt idx="80">
                  <c:v>775.4</c:v>
                </c:pt>
                <c:pt idx="81">
                  <c:v>784.6</c:v>
                </c:pt>
                <c:pt idx="82">
                  <c:v>786.6</c:v>
                </c:pt>
                <c:pt idx="83">
                  <c:v>783.1</c:v>
                </c:pt>
                <c:pt idx="84">
                  <c:v>778.2</c:v>
                </c:pt>
                <c:pt idx="85">
                  <c:v>780.3</c:v>
                </c:pt>
                <c:pt idx="86">
                  <c:v>779.7</c:v>
                </c:pt>
                <c:pt idx="87">
                  <c:v>750.3</c:v>
                </c:pt>
                <c:pt idx="88">
                  <c:v>750.4</c:v>
                </c:pt>
                <c:pt idx="89">
                  <c:v>752.8</c:v>
                </c:pt>
                <c:pt idx="90">
                  <c:v>764.8</c:v>
                </c:pt>
                <c:pt idx="91">
                  <c:v>765.9</c:v>
                </c:pt>
                <c:pt idx="92">
                  <c:v>759.7</c:v>
                </c:pt>
                <c:pt idx="93">
                  <c:v>768.1</c:v>
                </c:pt>
                <c:pt idx="94">
                  <c:v>768.7</c:v>
                </c:pt>
                <c:pt idx="95">
                  <c:v>767.7</c:v>
                </c:pt>
                <c:pt idx="96">
                  <c:v>764.9</c:v>
                </c:pt>
                <c:pt idx="97">
                  <c:v>766.9</c:v>
                </c:pt>
                <c:pt idx="98">
                  <c:v>770.4</c:v>
                </c:pt>
                <c:pt idx="99">
                  <c:v>778.6</c:v>
                </c:pt>
                <c:pt idx="100">
                  <c:v>781.1</c:v>
                </c:pt>
                <c:pt idx="101">
                  <c:v>783.6</c:v>
                </c:pt>
                <c:pt idx="102">
                  <c:v>789.4</c:v>
                </c:pt>
                <c:pt idx="103">
                  <c:v>788.3</c:v>
                </c:pt>
                <c:pt idx="104">
                  <c:v>782.9</c:v>
                </c:pt>
                <c:pt idx="105">
                  <c:v>796.3</c:v>
                </c:pt>
                <c:pt idx="106">
                  <c:v>798.3</c:v>
                </c:pt>
                <c:pt idx="107">
                  <c:v>795.5</c:v>
                </c:pt>
                <c:pt idx="108">
                  <c:v>786.1</c:v>
                </c:pt>
                <c:pt idx="109">
                  <c:v>792.9</c:v>
                </c:pt>
                <c:pt idx="110">
                  <c:v>790.3</c:v>
                </c:pt>
                <c:pt idx="111">
                  <c:v>801.6</c:v>
                </c:pt>
                <c:pt idx="112">
                  <c:v>803.1</c:v>
                </c:pt>
                <c:pt idx="113">
                  <c:v>805.1</c:v>
                </c:pt>
                <c:pt idx="114">
                  <c:v>817.2</c:v>
                </c:pt>
                <c:pt idx="115">
                  <c:v>816.3</c:v>
                </c:pt>
                <c:pt idx="116">
                  <c:v>808.7</c:v>
                </c:pt>
                <c:pt idx="117">
                  <c:v>814.2</c:v>
                </c:pt>
                <c:pt idx="118">
                  <c:v>815</c:v>
                </c:pt>
                <c:pt idx="119">
                  <c:v>808.7</c:v>
                </c:pt>
                <c:pt idx="120">
                  <c:v>806.2</c:v>
                </c:pt>
                <c:pt idx="121">
                  <c:v>810.3</c:v>
                </c:pt>
                <c:pt idx="122">
                  <c:v>808.2</c:v>
                </c:pt>
                <c:pt idx="123">
                  <c:v>817</c:v>
                </c:pt>
                <c:pt idx="124">
                  <c:v>816.1</c:v>
                </c:pt>
                <c:pt idx="125">
                  <c:v>822.6</c:v>
                </c:pt>
                <c:pt idx="126">
                  <c:v>824.3</c:v>
                </c:pt>
                <c:pt idx="127">
                  <c:v>820.4</c:v>
                </c:pt>
                <c:pt idx="128">
                  <c:v>810.9</c:v>
                </c:pt>
                <c:pt idx="129">
                  <c:v>815.8</c:v>
                </c:pt>
                <c:pt idx="130">
                  <c:v>815</c:v>
                </c:pt>
                <c:pt idx="131">
                  <c:v>809.3</c:v>
                </c:pt>
                <c:pt idx="132">
                  <c:v>803.8</c:v>
                </c:pt>
                <c:pt idx="133">
                  <c:v>807.4</c:v>
                </c:pt>
                <c:pt idx="134">
                  <c:v>806.1</c:v>
                </c:pt>
                <c:pt idx="135">
                  <c:v>808.3</c:v>
                </c:pt>
                <c:pt idx="136">
                  <c:v>808.5</c:v>
                </c:pt>
                <c:pt idx="137">
                  <c:v>815.1</c:v>
                </c:pt>
                <c:pt idx="138">
                  <c:v>822.6</c:v>
                </c:pt>
                <c:pt idx="139">
                  <c:v>819.2</c:v>
                </c:pt>
                <c:pt idx="140">
                  <c:v>812.8</c:v>
                </c:pt>
                <c:pt idx="141">
                  <c:v>819.2</c:v>
                </c:pt>
                <c:pt idx="142">
                  <c:v>817.2</c:v>
                </c:pt>
                <c:pt idx="143">
                  <c:v>816.7</c:v>
                </c:pt>
                <c:pt idx="144">
                  <c:v>802.5</c:v>
                </c:pt>
                <c:pt idx="145">
                  <c:v>799.8</c:v>
                </c:pt>
                <c:pt idx="146">
                  <c:v>801.5</c:v>
                </c:pt>
                <c:pt idx="147">
                  <c:v>801.4</c:v>
                </c:pt>
                <c:pt idx="148">
                  <c:v>803.9</c:v>
                </c:pt>
                <c:pt idx="149">
                  <c:v>806.4</c:v>
                </c:pt>
                <c:pt idx="150">
                  <c:v>806.3</c:v>
                </c:pt>
                <c:pt idx="151">
                  <c:v>802.2</c:v>
                </c:pt>
                <c:pt idx="152">
                  <c:v>800.4</c:v>
                </c:pt>
                <c:pt idx="153">
                  <c:v>797.4</c:v>
                </c:pt>
                <c:pt idx="154">
                  <c:v>796.9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6A5-43DC-AE33-459BC6E946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339456"/>
        <c:axId val="76337920"/>
      </c:lineChart>
      <c:valAx>
        <c:axId val="76337920"/>
        <c:scaling>
          <c:orientation val="minMax"/>
          <c:min val="65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76339456"/>
        <c:crosses val="max"/>
        <c:crossBetween val="between"/>
      </c:valAx>
      <c:catAx>
        <c:axId val="76339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76337920"/>
        <c:crosses val="autoZero"/>
        <c:auto val="0"/>
        <c:lblAlgn val="ctr"/>
        <c:lblOffset val="100"/>
        <c:tickLblSkip val="12"/>
        <c:tickMarkSkip val="12"/>
        <c:noMultiLvlLbl val="0"/>
      </c:catAx>
      <c:valAx>
        <c:axId val="104075264"/>
        <c:scaling>
          <c:orientation val="minMax"/>
          <c:max val="4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04076800"/>
        <c:crosses val="autoZero"/>
        <c:crossBetween val="between"/>
        <c:majorUnit val="10"/>
      </c:valAx>
      <c:catAx>
        <c:axId val="1040768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4075264"/>
        <c:crosses val="autoZero"/>
        <c:auto val="1"/>
        <c:lblAlgn val="ctr"/>
        <c:lblOffset val="100"/>
        <c:noMultiLvlLbl val="0"/>
      </c:catAx>
      <c:spPr>
        <a:solidFill>
          <a:schemeClr val="bg1">
            <a:lumMod val="95000"/>
          </a:schemeClr>
        </a:solidFill>
        <a:ln w="25400">
          <a:solidFill>
            <a:schemeClr val="tx1">
              <a:lumMod val="85000"/>
              <a:lumOff val="15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6733496047845422"/>
          <c:y val="0.74649078681014169"/>
          <c:w val="0.13037678881166467"/>
          <c:h val="0.1318091143069434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20909385194332"/>
          <c:y val="0"/>
          <c:w val="0.77928047633621667"/>
          <c:h val="0.912471862319905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MOTYC</c:v>
                </c:pt>
              </c:strCache>
            </c:strRef>
          </c:tx>
          <c:spPr>
            <a:solidFill>
              <a:srgbClr val="549E39"/>
            </a:solidFill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498C-3C4D-ADFE-C1BB236F0AA1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498C-3C4D-ADFE-C1BB236F0AA1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2-498C-3C4D-ADFE-C1BB236F0AA1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3-498C-3C4D-ADFE-C1BB236F0AA1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4-498C-3C4D-ADFE-C1BB236F0AA1}"/>
              </c:ext>
            </c:extLst>
          </c:dPt>
          <c:dLbls>
            <c:dLbl>
              <c:idx val="6"/>
              <c:layout>
                <c:manualLayout>
                  <c:x val="-3.64748939284236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02A-4E14-B87F-8E5B9BD427E4}"/>
                </c:ext>
              </c:extLst>
            </c:dLbl>
            <c:dLbl>
              <c:idx val="9"/>
              <c:layout>
                <c:manualLayout>
                  <c:x val="-8.510808583299023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2A-4E14-B87F-8E5B9BD427E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Manufacturing</c:v>
                </c:pt>
                <c:pt idx="1">
                  <c:v>Wholesale Trade</c:v>
                </c:pt>
                <c:pt idx="2">
                  <c:v>Information</c:v>
                </c:pt>
                <c:pt idx="3">
                  <c:v>Transportation</c:v>
                </c:pt>
                <c:pt idx="4">
                  <c:v>Financial</c:v>
                </c:pt>
                <c:pt idx="5">
                  <c:v>Construction</c:v>
                </c:pt>
                <c:pt idx="6">
                  <c:v>Other</c:v>
                </c:pt>
                <c:pt idx="7">
                  <c:v>Retail Trade</c:v>
                </c:pt>
                <c:pt idx="8">
                  <c:v>Leisure &amp; Hospitality</c:v>
                </c:pt>
                <c:pt idx="9">
                  <c:v>State &amp; Local Govt</c:v>
                </c:pt>
                <c:pt idx="10">
                  <c:v>Federal Govt</c:v>
                </c:pt>
                <c:pt idx="11">
                  <c:v>Education &amp; Health</c:v>
                </c:pt>
                <c:pt idx="12">
                  <c:v>Prof/Business Svcs</c:v>
                </c:pt>
              </c:strCache>
            </c:strRef>
          </c:cat>
          <c:val>
            <c:numRef>
              <c:f>Sheet1!$B$2:$B$14</c:f>
              <c:numCache>
                <c:formatCode>0.0</c:formatCode>
                <c:ptCount val="13"/>
                <c:pt idx="0">
                  <c:v>-0.8</c:v>
                </c:pt>
                <c:pt idx="1">
                  <c:v>-1.2</c:v>
                </c:pt>
                <c:pt idx="2">
                  <c:v>-1.5</c:v>
                </c:pt>
                <c:pt idx="3">
                  <c:v>0.1</c:v>
                </c:pt>
                <c:pt idx="4">
                  <c:v>-0.3</c:v>
                </c:pt>
                <c:pt idx="5">
                  <c:v>9.6</c:v>
                </c:pt>
                <c:pt idx="6">
                  <c:v>1.6</c:v>
                </c:pt>
                <c:pt idx="7">
                  <c:v>-4.7</c:v>
                </c:pt>
                <c:pt idx="8">
                  <c:v>6.7</c:v>
                </c:pt>
                <c:pt idx="9">
                  <c:v>6.3999999999999986</c:v>
                </c:pt>
                <c:pt idx="10">
                  <c:v>-52.4</c:v>
                </c:pt>
                <c:pt idx="11">
                  <c:v>8.3000000000000007</c:v>
                </c:pt>
                <c:pt idx="12">
                  <c:v>-20.3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0000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498C-3C4D-ADFE-C1BB236F0A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394496"/>
        <c:axId val="76396032"/>
      </c:barChart>
      <c:catAx>
        <c:axId val="763944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defRPr>
            </a:pPr>
            <a:endParaRPr lang="en-US"/>
          </a:p>
        </c:txPr>
        <c:crossAx val="76396032"/>
        <c:crosses val="autoZero"/>
        <c:auto val="1"/>
        <c:lblAlgn val="ctr"/>
        <c:lblOffset val="100"/>
        <c:noMultiLvlLbl val="0"/>
      </c:catAx>
      <c:valAx>
        <c:axId val="76396032"/>
        <c:scaling>
          <c:orientation val="minMax"/>
          <c:min val="-60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defRPr>
            </a:pPr>
            <a:endParaRPr lang="en-US"/>
          </a:p>
        </c:txPr>
        <c:crossAx val="76394496"/>
        <c:crosses val="autoZero"/>
        <c:crossBetween val="between"/>
        <c:majorUnit val="10"/>
      </c:valAx>
      <c:spPr>
        <a:solidFill>
          <a:schemeClr val="bg1">
            <a:lumMod val="95000"/>
          </a:schemeClr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0.46033</cdr:x>
      <cdr:y>0.40425</cdr:y>
    </cdr:from>
    <cdr:to>
      <cdr:x>0.53967</cdr:x>
      <cdr:y>0.59575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5E12B439-DE1D-4B67-AABA-E8083B0ED46E}"/>
            </a:ext>
          </a:extLst>
        </cdr:cNvPr>
        <cdr:cNvSpPr txBox="1"/>
      </cdr:nvSpPr>
      <cdr:spPr>
        <a:xfrm xmlns:a="http://schemas.openxmlformats.org/drawingml/2006/main">
          <a:off x="5305859" y="193030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0.89076</cdr:x>
      <cdr:y>0.22833</cdr:y>
    </cdr:from>
    <cdr:to>
      <cdr:x>0.96408</cdr:x>
      <cdr:y>0.51267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0403F074-9EF7-4DAD-AE48-498C3A0EBF15}"/>
            </a:ext>
          </a:extLst>
        </cdr:cNvPr>
        <cdr:cNvSpPr txBox="1"/>
      </cdr:nvSpPr>
      <cdr:spPr>
        <a:xfrm xmlns:a="http://schemas.openxmlformats.org/drawingml/2006/main">
          <a:off x="10267015" y="1090271"/>
          <a:ext cx="845126" cy="13577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0.74609</cdr:x>
      <cdr:y>0.17571</cdr:y>
    </cdr:from>
    <cdr:to>
      <cdr:x>0.81853</cdr:x>
      <cdr:y>0.23532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4984B0F-24A3-BD43-A0AB-D2C4CCB921D7}"/>
            </a:ext>
          </a:extLst>
        </cdr:cNvPr>
        <cdr:cNvSpPr txBox="1"/>
      </cdr:nvSpPr>
      <cdr:spPr>
        <a:xfrm xmlns:a="http://schemas.openxmlformats.org/drawingml/2006/main">
          <a:off x="8019138" y="829337"/>
          <a:ext cx="778613" cy="2813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0.78591</cdr:x>
      <cdr:y>0.56467</cdr:y>
    </cdr:from>
    <cdr:to>
      <cdr:x>0.83695</cdr:x>
      <cdr:y>0.63428</cdr:y>
    </cdr:to>
    <cdr:sp macro="" textlink="">
      <cdr:nvSpPr>
        <cdr:cNvPr id="3" name="TextBox 15">
          <a:extLst xmlns:a="http://schemas.openxmlformats.org/drawingml/2006/main">
            <a:ext uri="{FF2B5EF4-FFF2-40B4-BE49-F238E27FC236}">
              <a16:creationId xmlns:a16="http://schemas.microsoft.com/office/drawing/2014/main" id="{2AD81CC0-3128-5D4A-8002-0BA75C7E1E15}"/>
            </a:ext>
          </a:extLst>
        </cdr:cNvPr>
        <cdr:cNvSpPr txBox="1"/>
      </cdr:nvSpPr>
      <cdr:spPr>
        <a:xfrm xmlns:a="http://schemas.openxmlformats.org/drawingml/2006/main">
          <a:off x="8188972" y="2490463"/>
          <a:ext cx="531822" cy="3070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>
          <a:solidFill>
            <a:srgbClr val="C0000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latin typeface="Cambria" panose="02040503050406030204" pitchFamily="18" charset="0"/>
            </a:rPr>
            <a:t>2.2</a:t>
          </a:r>
        </a:p>
      </cdr:txBody>
    </cdr:sp>
  </cdr:relSizeAnchor>
  <cdr:relSizeAnchor xmlns:cdr="http://schemas.openxmlformats.org/drawingml/2006/chartDrawing">
    <cdr:from>
      <cdr:x>0.65144</cdr:x>
      <cdr:y>0.48584</cdr:y>
    </cdr:from>
    <cdr:to>
      <cdr:x>0.71287</cdr:x>
      <cdr:y>0.55633</cdr:y>
    </cdr:to>
    <cdr:sp macro="" textlink="">
      <cdr:nvSpPr>
        <cdr:cNvPr id="4" name="TextBox 15">
          <a:extLst xmlns:a="http://schemas.openxmlformats.org/drawingml/2006/main">
            <a:ext uri="{FF2B5EF4-FFF2-40B4-BE49-F238E27FC236}">
              <a16:creationId xmlns:a16="http://schemas.microsoft.com/office/drawing/2014/main" id="{2AD81CC0-3128-5D4A-8002-0BA75C7E1E15}"/>
            </a:ext>
          </a:extLst>
        </cdr:cNvPr>
        <cdr:cNvSpPr txBox="1"/>
      </cdr:nvSpPr>
      <cdr:spPr>
        <a:xfrm xmlns:a="http://schemas.openxmlformats.org/drawingml/2006/main">
          <a:off x="6787779" y="2142775"/>
          <a:ext cx="640082" cy="3108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>
          <a:solidFill>
            <a:srgbClr val="C0000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latin typeface="Cambria" panose="02040503050406030204" pitchFamily="18" charset="0"/>
            </a:rPr>
            <a:t>2.6</a:t>
          </a:r>
        </a:p>
      </cdr:txBody>
    </cdr:sp>
  </cdr:relSizeAnchor>
  <cdr:relSizeAnchor xmlns:cdr="http://schemas.openxmlformats.org/drawingml/2006/chartDrawing">
    <cdr:from>
      <cdr:x>0.82742</cdr:x>
      <cdr:y>0.42289</cdr:y>
    </cdr:from>
    <cdr:to>
      <cdr:x>0.88869</cdr:x>
      <cdr:y>0.4925</cdr:y>
    </cdr:to>
    <cdr:sp macro="" textlink="">
      <cdr:nvSpPr>
        <cdr:cNvPr id="5" name="TextBox 15">
          <a:extLst xmlns:a="http://schemas.openxmlformats.org/drawingml/2006/main">
            <a:ext uri="{FF2B5EF4-FFF2-40B4-BE49-F238E27FC236}">
              <a16:creationId xmlns:a16="http://schemas.microsoft.com/office/drawing/2014/main" id="{2AD81CC0-3128-5D4A-8002-0BA75C7E1E15}"/>
            </a:ext>
          </a:extLst>
        </cdr:cNvPr>
        <cdr:cNvSpPr txBox="1"/>
      </cdr:nvSpPr>
      <cdr:spPr>
        <a:xfrm xmlns:a="http://schemas.openxmlformats.org/drawingml/2006/main">
          <a:off x="8621429" y="1865123"/>
          <a:ext cx="638415" cy="3070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>
          <a:solidFill>
            <a:srgbClr val="C00000"/>
          </a:solidFill>
        </a:ln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latin typeface="Cambria" panose="02040503050406030204" pitchFamily="18" charset="0"/>
            </a:rPr>
            <a:t>1.1</a:t>
          </a:r>
        </a:p>
      </cdr:txBody>
    </cdr:sp>
  </cdr:relSizeAnchor>
  <cdr:relSizeAnchor xmlns:cdr="http://schemas.openxmlformats.org/drawingml/2006/chartDrawing">
    <cdr:from>
      <cdr:x>0.61418</cdr:x>
      <cdr:y>0.35017</cdr:y>
    </cdr:from>
    <cdr:to>
      <cdr:x>0.66684</cdr:x>
      <cdr:y>0.41995</cdr:y>
    </cdr:to>
    <cdr:sp macro="" textlink="">
      <cdr:nvSpPr>
        <cdr:cNvPr id="6" name="TextBox 15">
          <a:extLst xmlns:a="http://schemas.openxmlformats.org/drawingml/2006/main">
            <a:ext uri="{FF2B5EF4-FFF2-40B4-BE49-F238E27FC236}">
              <a16:creationId xmlns:a16="http://schemas.microsoft.com/office/drawing/2014/main" id="{2AD81CC0-3128-5D4A-8002-0BA75C7E1E15}"/>
            </a:ext>
          </a:extLst>
        </cdr:cNvPr>
        <cdr:cNvSpPr txBox="1"/>
      </cdr:nvSpPr>
      <cdr:spPr>
        <a:xfrm xmlns:a="http://schemas.openxmlformats.org/drawingml/2006/main">
          <a:off x="6399609" y="1544419"/>
          <a:ext cx="548701" cy="3077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>
          <a:solidFill>
            <a:srgbClr val="C00000"/>
          </a:solidFill>
        </a:ln>
      </cdr:spPr>
      <cdr:txBody>
        <a:bodyPr xmlns:a="http://schemas.openxmlformats.org/drawingml/2006/main" wrap="square" rtlCol="0" anchor="ctr" anchorCtr="1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latin typeface="Cambria" panose="02040503050406030204" pitchFamily="18" charset="0"/>
            </a:rPr>
            <a:t>4.5</a:t>
          </a:r>
        </a:p>
      </cdr:txBody>
    </cdr:sp>
  </cdr:relSizeAnchor>
  <cdr:relSizeAnchor xmlns:cdr="http://schemas.openxmlformats.org/drawingml/2006/chartDrawing">
    <cdr:from>
      <cdr:x>0.88869</cdr:x>
      <cdr:y>0.29119</cdr:y>
    </cdr:from>
    <cdr:to>
      <cdr:x>0.94786</cdr:x>
      <cdr:y>0.36081</cdr:y>
    </cdr:to>
    <cdr:sp macro="" textlink="">
      <cdr:nvSpPr>
        <cdr:cNvPr id="7" name="TextBox 15">
          <a:extLst xmlns:a="http://schemas.openxmlformats.org/drawingml/2006/main">
            <a:ext uri="{FF2B5EF4-FFF2-40B4-BE49-F238E27FC236}">
              <a16:creationId xmlns:a16="http://schemas.microsoft.com/office/drawing/2014/main" id="{2AD81CC0-3128-5D4A-8002-0BA75C7E1E15}"/>
            </a:ext>
          </a:extLst>
        </cdr:cNvPr>
        <cdr:cNvSpPr txBox="1"/>
      </cdr:nvSpPr>
      <cdr:spPr>
        <a:xfrm xmlns:a="http://schemas.openxmlformats.org/drawingml/2006/main">
          <a:off x="9259844" y="1284294"/>
          <a:ext cx="616533" cy="3070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>
          <a:solidFill>
            <a:srgbClr val="C00000"/>
          </a:solidFill>
        </a:ln>
      </cdr:spPr>
      <cdr:txBody>
        <a:bodyPr xmlns:a="http://schemas.openxmlformats.org/drawingml/2006/main" wrap="square" lIns="91440" rIns="9144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latin typeface="Cambria" panose="02040503050406030204" pitchFamily="18" charset="0"/>
            </a:rPr>
            <a:t>-11.1</a:t>
          </a:r>
        </a:p>
      </cdr:txBody>
    </cdr:sp>
  </cdr:relSizeAnchor>
  <cdr:relSizeAnchor xmlns:cdr="http://schemas.openxmlformats.org/drawingml/2006/chartDrawing">
    <cdr:from>
      <cdr:x>0.78296</cdr:x>
      <cdr:y>0.13172</cdr:y>
    </cdr:from>
    <cdr:to>
      <cdr:x>0.84992</cdr:x>
      <cdr:y>0.20133</cdr:y>
    </cdr:to>
    <cdr:sp macro="" textlink="">
      <cdr:nvSpPr>
        <cdr:cNvPr id="8" name="TextBox 15">
          <a:extLst xmlns:a="http://schemas.openxmlformats.org/drawingml/2006/main">
            <a:ext uri="{FF2B5EF4-FFF2-40B4-BE49-F238E27FC236}">
              <a16:creationId xmlns:a16="http://schemas.microsoft.com/office/drawing/2014/main" id="{2AD81CC0-3128-5D4A-8002-0BA75C7E1E15}"/>
            </a:ext>
          </a:extLst>
        </cdr:cNvPr>
        <cdr:cNvSpPr txBox="1"/>
      </cdr:nvSpPr>
      <cdr:spPr>
        <a:xfrm xmlns:a="http://schemas.openxmlformats.org/drawingml/2006/main">
          <a:off x="8158242" y="580935"/>
          <a:ext cx="697703" cy="3070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>
          <a:solidFill>
            <a:srgbClr val="C00000"/>
          </a:solidFill>
        </a:ln>
      </cdr:spPr>
      <cdr:txBody>
        <a:bodyPr xmlns:a="http://schemas.openxmlformats.org/drawingml/2006/main" wrap="square" lIns="18288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latin typeface="Cambria" panose="02040503050406030204" pitchFamily="18" charset="0"/>
            </a:rPr>
            <a:t>-37.1</a:t>
          </a:r>
        </a:p>
      </cdr:txBody>
    </cdr:sp>
  </cdr:relSizeAnchor>
  <cdr:relSizeAnchor xmlns:cdr="http://schemas.openxmlformats.org/drawingml/2006/chartDrawing">
    <cdr:from>
      <cdr:x>0.69476</cdr:x>
      <cdr:y>0.06349</cdr:y>
    </cdr:from>
    <cdr:to>
      <cdr:x>0.75975</cdr:x>
      <cdr:y>0.1331</cdr:y>
    </cdr:to>
    <cdr:sp macro="" textlink="">
      <cdr:nvSpPr>
        <cdr:cNvPr id="9" name="TextBox 15">
          <a:extLst xmlns:a="http://schemas.openxmlformats.org/drawingml/2006/main">
            <a:ext uri="{FF2B5EF4-FFF2-40B4-BE49-F238E27FC236}">
              <a16:creationId xmlns:a16="http://schemas.microsoft.com/office/drawing/2014/main" id="{2AD81CC0-3128-5D4A-8002-0BA75C7E1E15}"/>
            </a:ext>
          </a:extLst>
        </cdr:cNvPr>
        <cdr:cNvSpPr txBox="1"/>
      </cdr:nvSpPr>
      <cdr:spPr>
        <a:xfrm xmlns:a="http://schemas.openxmlformats.org/drawingml/2006/main">
          <a:off x="7239165" y="280005"/>
          <a:ext cx="677176" cy="3070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>
          <a:solidFill>
            <a:srgbClr val="C00000"/>
          </a:solidFill>
        </a:ln>
      </cdr:spPr>
      <cdr:txBody>
        <a:bodyPr xmlns:a="http://schemas.openxmlformats.org/drawingml/2006/main" wrap="square" lIns="18288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latin typeface="Cambria" panose="02040503050406030204" pitchFamily="18" charset="0"/>
            </a:rPr>
            <a:t>10.3</a:t>
          </a:r>
          <a:endParaRPr lang="en-US" sz="1400" b="1" dirty="0">
            <a:ln>
              <a:noFill/>
            </a:ln>
            <a:latin typeface="Cambria" panose="02040503050406030204" pitchFamily="18" charset="0"/>
          </a:endParaRPr>
        </a:p>
      </cdr:txBody>
    </cdr:sp>
  </cdr:relSizeAnchor>
  <cdr:relSizeAnchor xmlns:cdr="http://schemas.openxmlformats.org/drawingml/2006/chartDrawing">
    <cdr:from>
      <cdr:x>0.78536</cdr:x>
      <cdr:y>0</cdr:y>
    </cdr:from>
    <cdr:to>
      <cdr:x>0.83886</cdr:x>
      <cdr:y>0.06961</cdr:y>
    </cdr:to>
    <cdr:sp macro="" textlink="">
      <cdr:nvSpPr>
        <cdr:cNvPr id="10" name="TextBox 15">
          <a:extLst xmlns:a="http://schemas.openxmlformats.org/drawingml/2006/main">
            <a:ext uri="{FF2B5EF4-FFF2-40B4-BE49-F238E27FC236}">
              <a16:creationId xmlns:a16="http://schemas.microsoft.com/office/drawing/2014/main" id="{2AD81CC0-3128-5D4A-8002-0BA75C7E1E15}"/>
            </a:ext>
          </a:extLst>
        </cdr:cNvPr>
        <cdr:cNvSpPr txBox="1"/>
      </cdr:nvSpPr>
      <cdr:spPr>
        <a:xfrm xmlns:a="http://schemas.openxmlformats.org/drawingml/2006/main">
          <a:off x="8183171" y="0"/>
          <a:ext cx="557454" cy="3070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>
          <a:solidFill>
            <a:srgbClr val="C0000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latin typeface="Cambria" panose="02040503050406030204" pitchFamily="18" charset="0"/>
            </a:rPr>
            <a:t>-7.4</a:t>
          </a:r>
        </a:p>
      </cdr:txBody>
    </cdr:sp>
  </cdr:relSizeAnchor>
  <cdr:relSizeAnchor xmlns:cdr="http://schemas.openxmlformats.org/drawingml/2006/chartDrawing">
    <cdr:from>
      <cdr:x>0.65512</cdr:x>
      <cdr:y>0.21416</cdr:y>
    </cdr:from>
    <cdr:to>
      <cdr:x>0.73054</cdr:x>
      <cdr:y>0.28394</cdr:y>
    </cdr:to>
    <cdr:sp macro="" textlink="">
      <cdr:nvSpPr>
        <cdr:cNvPr id="11" name="TextBox 15">
          <a:extLst xmlns:a="http://schemas.openxmlformats.org/drawingml/2006/main">
            <a:ext uri="{FF2B5EF4-FFF2-40B4-BE49-F238E27FC236}">
              <a16:creationId xmlns:a16="http://schemas.microsoft.com/office/drawing/2014/main" id="{2AD81CC0-3128-5D4A-8002-0BA75C7E1E15}"/>
            </a:ext>
          </a:extLst>
        </cdr:cNvPr>
        <cdr:cNvSpPr txBox="1"/>
      </cdr:nvSpPr>
      <cdr:spPr>
        <a:xfrm xmlns:a="http://schemas.openxmlformats.org/drawingml/2006/main">
          <a:off x="6826138" y="944547"/>
          <a:ext cx="785854" cy="3077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>
          <a:solidFill>
            <a:srgbClr val="C00000"/>
          </a:solidFill>
        </a:ln>
      </cdr:spPr>
      <cdr:txBody>
        <a:bodyPr xmlns:a="http://schemas.openxmlformats.org/drawingml/2006/main" wrap="square" lIns="18288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latin typeface="Cambria" panose="02040503050406030204" pitchFamily="18" charset="0"/>
            </a:rPr>
            <a:t>5.8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4746" y="0"/>
            <a:ext cx="4029511" cy="343135"/>
          </a:xfrm>
          <a:prstGeom prst="rect">
            <a:avLst/>
          </a:prstGeom>
        </p:spPr>
        <p:txBody>
          <a:bodyPr vert="horz" lIns="92150" tIns="46075" rIns="92150" bIns="46075" rtlCol="0"/>
          <a:lstStyle>
            <a:lvl1pPr algn="r">
              <a:defRPr sz="1300"/>
            </a:lvl1pPr>
          </a:lstStyle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printed: </a:t>
            </a:r>
            <a:fld id="{92CEA9E7-3D1E-4B58-A53D-8D011DF63B74}" type="datetime8">
              <a:rPr lang="en-US" sz="1000">
                <a:latin typeface="Cambria" panose="02040503050406030204" pitchFamily="18" charset="0"/>
                <a:ea typeface="Cambria" panose="02040503050406030204" pitchFamily="18" charset="0"/>
              </a:rPr>
              <a:t>1/19/2026 10:31 AM</a:t>
            </a:fld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4746" y="6513694"/>
            <a:ext cx="4029511" cy="343135"/>
          </a:xfrm>
          <a:prstGeom prst="rect">
            <a:avLst/>
          </a:prstGeom>
        </p:spPr>
        <p:txBody>
          <a:bodyPr vert="horz" lIns="92150" tIns="46075" rIns="92150" bIns="46075" rtlCol="0" anchor="b"/>
          <a:lstStyle>
            <a:lvl1pPr algn="r">
              <a:defRPr sz="1300"/>
            </a:lvl1pPr>
          </a:lstStyle>
          <a:p>
            <a:fld id="{7E8694CC-CDC7-487D-A74A-CE3D51A23E75}" type="slidenum"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pPr/>
              <a:t>‹#›</a:t>
            </a:fld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04370-23F9-4F89-B179-4E88AA9C18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4423"/>
            <a:ext cx="4028844" cy="343580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George Mason University</a:t>
            </a:r>
          </a:p>
          <a:p>
            <a:r>
              <a:rPr lang="en-US" sz="1000" dirty="0" err="1">
                <a:latin typeface="Cambria" panose="02040503050406030204" pitchFamily="18" charset="0"/>
                <a:ea typeface="Cambria" panose="02040503050406030204" pitchFamily="18" charset="0"/>
              </a:rPr>
              <a:t>Schar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 School of Policy and Government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12ECCA0D-5F89-44B3-8DF6-EC737CD07C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844" cy="343581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Center for Regional Analysis</a:t>
            </a:r>
          </a:p>
        </p:txBody>
      </p:sp>
    </p:spTree>
    <p:extLst>
      <p:ext uri="{BB962C8B-B14F-4D97-AF65-F5344CB8AC3E}">
        <p14:creationId xmlns:p14="http://schemas.microsoft.com/office/powerpoint/2010/main" val="24499439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028440" cy="344091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1"/>
            <a:ext cx="4028440" cy="344091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300"/>
            </a:lvl1pPr>
          </a:lstStyle>
          <a:p>
            <a:fld id="{40115C4F-CD9F-42D5-8A8E-84CF6F2326EF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97150" y="857250"/>
            <a:ext cx="4105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1" y="3300413"/>
            <a:ext cx="7437120" cy="2700338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6513911"/>
            <a:ext cx="4028440" cy="34409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513911"/>
            <a:ext cx="4028440" cy="34409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300"/>
            </a:lvl1pPr>
          </a:lstStyle>
          <a:p>
            <a:fld id="{506D79A7-9835-4429-B17D-2143514274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801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65613"/>
            <a:fld id="{712E9F00-78AD-4CB2-A9B4-097E0D27D160}" type="slidenum">
              <a:rPr lang="en-US" smtClean="0"/>
              <a:pPr defTabSz="965613"/>
              <a:t>1</a:t>
            </a:fld>
            <a:endParaRPr lang="en-US" dirty="0"/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73338" y="539750"/>
            <a:ext cx="4787900" cy="27003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20734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7150" y="857250"/>
            <a:ext cx="41052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MONTHLY</a:t>
            </a:r>
          </a:p>
          <a:p>
            <a:pPr marL="0" marR="0" lvl="0" indent="0" algn="l" defTabSz="881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reviewed/confirmed/revised: </a:t>
            </a:r>
            <a:r>
              <a:rPr lang="en-US" b="1" dirty="0"/>
              <a:t>2026.01.07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defTabSz="881390">
              <a:defRPr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source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bls.gov</a:t>
            </a:r>
          </a:p>
          <a:p>
            <a:pPr defTabSz="881390">
              <a:defRPr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881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https://data.bls.gov/series-report</a:t>
            </a:r>
          </a:p>
          <a:p>
            <a:pPr defTabSz="881390">
              <a:defRPr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series codes: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40695" lvl="1" defTabSz="881390"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LNS14000000</a:t>
            </a:r>
          </a:p>
          <a:p>
            <a:pPr marL="440695" lvl="1" defTabSz="881390"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LAUMT114790000000003</a:t>
            </a:r>
          </a:p>
          <a:p>
            <a:pPr marL="440695" lvl="1" defTabSz="881390"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LAUST110000000000003</a:t>
            </a:r>
          </a:p>
          <a:p>
            <a:pPr marL="440695" lvl="1" defTabSz="881390"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LAUID511169400000003</a:t>
            </a:r>
          </a:p>
          <a:p>
            <a:pPr marL="440695" lvl="1" defTabSz="881390"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LAUID244776400000004</a:t>
            </a:r>
          </a:p>
          <a:p>
            <a:pPr marL="440695" lvl="1" defTabSz="881390"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LAUID244776400000006</a:t>
            </a:r>
          </a:p>
          <a:p>
            <a:pPr marL="440695" lvl="1" defTabSz="881390"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LAUDV242322400000004</a:t>
            </a:r>
          </a:p>
          <a:p>
            <a:pPr marL="440695" lvl="1" defTabSz="881390"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LAUDV242322400000006</a:t>
            </a:r>
          </a:p>
          <a:p>
            <a:pPr marL="440695" lvl="1" defTabSz="881390">
              <a:defRPr/>
            </a:pPr>
            <a:endParaRPr lang="en-US" b="1" dirty="0"/>
          </a:p>
          <a:p>
            <a:pPr defTabSz="881390">
              <a:defRPr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column format</a:t>
            </a:r>
          </a:p>
          <a:p>
            <a:pPr defTabSz="881390">
              <a:defRPr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year (last, this)</a:t>
            </a:r>
          </a:p>
          <a:p>
            <a:pPr defTabSz="881390">
              <a:defRPr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original data values</a:t>
            </a:r>
          </a:p>
          <a:p>
            <a:pPr defTabSz="881390">
              <a:defRPr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month (all months)</a:t>
            </a:r>
          </a:p>
          <a:p>
            <a:pPr marL="165261" indent="-165261" defTabSz="88139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165261" indent="-165261" defTabSz="88139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released 4th week of the month (often on Wednesday)</a:t>
            </a:r>
          </a:p>
          <a:p>
            <a:pPr marL="165261" indent="-165261" defTabSz="88139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reconfirm data for </a:t>
            </a:r>
            <a:r>
              <a:rPr lang="en-US" dirty="0"/>
              <a:t>prior 3 months</a:t>
            </a:r>
          </a:p>
          <a:p>
            <a:pPr marL="165261" indent="-165261" defTabSz="881390">
              <a:buFont typeface="Arial" panose="020B0604020202020204" pitchFamily="34" charset="0"/>
              <a:buChar char="•"/>
              <a:defRPr/>
            </a:pPr>
            <a:r>
              <a:rPr lang="en-US" b="1" dirty="0"/>
              <a:t>These numbers  update at different times of the month</a:t>
            </a:r>
          </a:p>
          <a:p>
            <a:pPr marL="165261" indent="-165261" defTabSz="88139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r>
              <a:rPr lang="en-US" b="0" dirty="0"/>
              <a:t>Suburban Maryland MSA </a:t>
            </a:r>
            <a:r>
              <a:rPr lang="en-US" b="1" dirty="0"/>
              <a:t>(SMD) </a:t>
            </a:r>
            <a:r>
              <a:rPr lang="en-US" b="0" dirty="0"/>
              <a:t>requires making the following calculation:</a:t>
            </a:r>
          </a:p>
          <a:p>
            <a:r>
              <a:rPr lang="en-US" b="0" dirty="0"/>
              <a:t>(Silver Spring-Frederick-Rockville unemployment) + (Calvert-Charles-PG unemployment)</a:t>
            </a:r>
          </a:p>
          <a:p>
            <a:r>
              <a:rPr lang="en-US" b="0" dirty="0"/>
              <a:t>[divided by]</a:t>
            </a:r>
          </a:p>
          <a:p>
            <a:pPr defTabSz="881390">
              <a:defRPr/>
            </a:pPr>
            <a:r>
              <a:rPr lang="en-US" b="0" dirty="0"/>
              <a:t>(Silver Spring-Frederick-Rockville labor force) + (Calvert-Charles-PG labor force)</a:t>
            </a:r>
          </a:p>
          <a:p>
            <a:pPr defTabSz="881390">
              <a:defRPr/>
            </a:pPr>
            <a:r>
              <a:rPr lang="en-US" b="0" dirty="0"/>
              <a:t>[then multiply by 100 to determine </a:t>
            </a:r>
            <a:r>
              <a:rPr lang="en-US" b="1" dirty="0"/>
              <a:t>unemployment rate for SMD</a:t>
            </a:r>
            <a:r>
              <a:rPr lang="en-US" b="0" dirty="0"/>
              <a:t>)</a:t>
            </a:r>
          </a:p>
          <a:p>
            <a:pPr defTabSz="881390">
              <a:defRPr/>
            </a:pPr>
            <a:endParaRPr lang="en-US" baseline="0" dirty="0"/>
          </a:p>
          <a:p>
            <a:pPr defTabSz="881390">
              <a:defRPr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column format</a:t>
            </a:r>
          </a:p>
          <a:p>
            <a:pPr defTabSz="881390">
              <a:defRPr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year (last, this)</a:t>
            </a:r>
          </a:p>
          <a:p>
            <a:pPr defTabSz="881390">
              <a:defRPr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original data values</a:t>
            </a:r>
          </a:p>
          <a:p>
            <a:pPr defTabSz="881390">
              <a:defRPr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month (all months)</a:t>
            </a:r>
          </a:p>
          <a:p>
            <a:pPr defTabSz="881390">
              <a:defRPr/>
            </a:pPr>
            <a:endParaRPr lang="en-US" dirty="0"/>
          </a:p>
          <a:p>
            <a:pPr defTabSz="881390">
              <a:defRPr/>
            </a:pPr>
            <a:r>
              <a:rPr lang="en-US" b="1" dirty="0"/>
              <a:t>***</a:t>
            </a:r>
          </a:p>
          <a:p>
            <a:pPr defTabSz="881390">
              <a:defRPr/>
            </a:pPr>
            <a:r>
              <a:rPr lang="en-US" b="1" dirty="0"/>
              <a:t>Note: </a:t>
            </a:r>
            <a:r>
              <a:rPr lang="en-US" b="0" dirty="0"/>
              <a:t>Legacy chart note and data workbook required looking up more than the above eight (8) series codes. There was really no obvious reason for doing so. However, I have preserved the entire list of series codes below.</a:t>
            </a:r>
          </a:p>
          <a:p>
            <a:pPr defTabSz="881390">
              <a:defRPr/>
            </a:pPr>
            <a:endParaRPr lang="en-US" dirty="0"/>
          </a:p>
          <a:p>
            <a:r>
              <a:rPr lang="en-US" b="1" dirty="0"/>
              <a:t>Labor Force Statistics from the Current Population Survey (U. S.)</a:t>
            </a:r>
          </a:p>
          <a:p>
            <a:r>
              <a:rPr lang="en-US" b="0" dirty="0"/>
              <a:t>Series Id:           LNS14000000</a:t>
            </a:r>
            <a:br>
              <a:rPr lang="en-US" b="0" dirty="0"/>
            </a:br>
            <a:r>
              <a:rPr lang="en-US" b="0" dirty="0"/>
              <a:t>Seasonally Adjusted</a:t>
            </a:r>
            <a:br>
              <a:rPr lang="en-US" b="0" dirty="0"/>
            </a:br>
            <a:r>
              <a:rPr lang="en-US" b="0" dirty="0"/>
              <a:t>Series title:        (Seas) Unemployment Rate</a:t>
            </a:r>
            <a:br>
              <a:rPr lang="en-US" b="0" dirty="0"/>
            </a:br>
            <a:r>
              <a:rPr lang="en-US" b="0" dirty="0"/>
              <a:t>Labor force status:  </a:t>
            </a:r>
            <a:r>
              <a:rPr lang="en-US" b="1" dirty="0"/>
              <a:t>Unemployment rate</a:t>
            </a:r>
            <a:br>
              <a:rPr lang="en-US" b="0" dirty="0"/>
            </a:br>
            <a:r>
              <a:rPr lang="en-US" b="0" dirty="0"/>
              <a:t>Type of data:        Percent or rate</a:t>
            </a:r>
            <a:br>
              <a:rPr lang="en-US" b="0" dirty="0"/>
            </a:br>
            <a:r>
              <a:rPr lang="en-US" b="0" dirty="0"/>
              <a:t>Age:                 16 years and over</a:t>
            </a:r>
          </a:p>
          <a:p>
            <a:endParaRPr lang="en-US" dirty="0"/>
          </a:p>
          <a:p>
            <a:r>
              <a:rPr lang="en-US" b="1" dirty="0"/>
              <a:t>Local Area Unemployment Statistics</a:t>
            </a:r>
          </a:p>
          <a:p>
            <a:endParaRPr lang="en-US" b="1" dirty="0"/>
          </a:p>
          <a:p>
            <a:r>
              <a:rPr lang="en-US" b="1" dirty="0"/>
              <a:t>(Washington DC MSA)</a:t>
            </a:r>
          </a:p>
          <a:p>
            <a:r>
              <a:rPr lang="en-US" b="0" dirty="0"/>
              <a:t>Series Id:              </a:t>
            </a:r>
            <a:r>
              <a:rPr lang="en-US" b="1" dirty="0"/>
              <a:t>LAUMT114790000000003</a:t>
            </a:r>
            <a:br>
              <a:rPr lang="en-US" b="0" dirty="0"/>
            </a:br>
            <a:r>
              <a:rPr lang="en-US" b="0" dirty="0"/>
              <a:t>Not Seasonally Adjusted</a:t>
            </a:r>
            <a:br>
              <a:rPr lang="en-US" b="0" dirty="0"/>
            </a:br>
            <a:r>
              <a:rPr lang="en-US" b="0" dirty="0"/>
              <a:t>Area:                   Washington-Arlington-Alexandria, DC-VA-MD-WV Metropolitan Statistical Area</a:t>
            </a:r>
            <a:br>
              <a:rPr lang="en-US" b="0" dirty="0"/>
            </a:br>
            <a:r>
              <a:rPr lang="en-US" b="0" dirty="0" err="1"/>
              <a:t>Area</a:t>
            </a:r>
            <a:r>
              <a:rPr lang="en-US" b="0" dirty="0"/>
              <a:t> Type:              Metropolitan areas</a:t>
            </a:r>
            <a:br>
              <a:rPr lang="en-US" b="0" dirty="0"/>
            </a:br>
            <a:r>
              <a:rPr lang="en-US" b="0" dirty="0"/>
              <a:t>State/Region/Division:  District of Columbia</a:t>
            </a:r>
            <a:br>
              <a:rPr lang="en-US" b="0" dirty="0"/>
            </a:br>
            <a:r>
              <a:rPr lang="en-US" b="0" dirty="0"/>
              <a:t>Measure:                </a:t>
            </a:r>
            <a:r>
              <a:rPr lang="en-US" b="1" dirty="0"/>
              <a:t>unemployment rate</a:t>
            </a:r>
          </a:p>
          <a:p>
            <a:endParaRPr lang="en-US" b="0" dirty="0"/>
          </a:p>
          <a:p>
            <a:r>
              <a:rPr lang="en-US" b="0" dirty="0"/>
              <a:t>Series Id:              LAUMT114790000000005</a:t>
            </a:r>
            <a:br>
              <a:rPr lang="en-US" b="0" dirty="0"/>
            </a:br>
            <a:r>
              <a:rPr lang="en-US" b="0" dirty="0"/>
              <a:t>Not Seasonally Adjusted</a:t>
            </a:r>
            <a:br>
              <a:rPr lang="en-US" b="0" dirty="0"/>
            </a:br>
            <a:r>
              <a:rPr lang="en-US" b="0" dirty="0"/>
              <a:t>Area:                   Washington-Arlington-Alexandria, DC-VA-MD-WV Metropolitan Statistical Area</a:t>
            </a:r>
            <a:br>
              <a:rPr lang="en-US" b="0" dirty="0"/>
            </a:br>
            <a:r>
              <a:rPr lang="en-US" b="0" dirty="0" err="1"/>
              <a:t>Area</a:t>
            </a:r>
            <a:r>
              <a:rPr lang="en-US" b="0" dirty="0"/>
              <a:t> Type:              Metropolitan areas</a:t>
            </a:r>
            <a:br>
              <a:rPr lang="en-US" b="0" dirty="0"/>
            </a:br>
            <a:r>
              <a:rPr lang="en-US" b="0" dirty="0"/>
              <a:t>State/Region/Division:  District of Columbia</a:t>
            </a:r>
            <a:br>
              <a:rPr lang="en-US" b="0" dirty="0"/>
            </a:br>
            <a:r>
              <a:rPr lang="en-US" b="0" dirty="0"/>
              <a:t>Measure:                employment</a:t>
            </a:r>
          </a:p>
          <a:p>
            <a:endParaRPr lang="en-US" b="0" dirty="0"/>
          </a:p>
          <a:p>
            <a:r>
              <a:rPr lang="en-US" b="0" dirty="0"/>
              <a:t>Series Id:              LAUMT114790000000006</a:t>
            </a:r>
            <a:br>
              <a:rPr lang="en-US" b="0" dirty="0"/>
            </a:br>
            <a:r>
              <a:rPr lang="en-US" b="0" dirty="0"/>
              <a:t>Not Seasonally Adjusted</a:t>
            </a:r>
            <a:br>
              <a:rPr lang="en-US" b="0" dirty="0"/>
            </a:br>
            <a:r>
              <a:rPr lang="en-US" b="0" dirty="0"/>
              <a:t>Area:                   Washington-Arlington-Alexandria, DC-VA-MD-WV Metropolitan Statistical Area</a:t>
            </a:r>
            <a:br>
              <a:rPr lang="en-US" b="0" dirty="0"/>
            </a:br>
            <a:r>
              <a:rPr lang="en-US" b="0" dirty="0" err="1"/>
              <a:t>Area</a:t>
            </a:r>
            <a:r>
              <a:rPr lang="en-US" b="0" dirty="0"/>
              <a:t> Type:              Metropolitan areas</a:t>
            </a:r>
            <a:br>
              <a:rPr lang="en-US" b="0" dirty="0"/>
            </a:br>
            <a:r>
              <a:rPr lang="en-US" b="0" dirty="0"/>
              <a:t>State/Region/Division:  District of Columbia</a:t>
            </a:r>
            <a:br>
              <a:rPr lang="en-US" b="0" dirty="0"/>
            </a:br>
            <a:r>
              <a:rPr lang="en-US" b="0" dirty="0"/>
              <a:t>Measure:                labor force</a:t>
            </a:r>
          </a:p>
          <a:p>
            <a:endParaRPr lang="en-US" dirty="0"/>
          </a:p>
          <a:p>
            <a:r>
              <a:rPr lang="en-US" b="1" dirty="0"/>
              <a:t>(Washington DC “The District”)</a:t>
            </a:r>
          </a:p>
          <a:p>
            <a:r>
              <a:rPr lang="en-US" b="0" dirty="0"/>
              <a:t>Series Id:              </a:t>
            </a:r>
            <a:r>
              <a:rPr lang="en-US" b="1" dirty="0"/>
              <a:t>LAUID114789400000003</a:t>
            </a:r>
            <a:br>
              <a:rPr lang="en-US" b="0" dirty="0"/>
            </a:br>
            <a:r>
              <a:rPr lang="en-US" b="0" dirty="0"/>
              <a:t>Not Seasonally Adjusted</a:t>
            </a:r>
            <a:br>
              <a:rPr lang="en-US" b="0" dirty="0"/>
            </a:br>
            <a:r>
              <a:rPr lang="en-US" b="0" dirty="0"/>
              <a:t>Area:                   Washington-Arlington-Alexandria, DC-VA-MD-WV Metropolitan Division, DC part</a:t>
            </a:r>
            <a:br>
              <a:rPr lang="en-US" b="0" dirty="0"/>
            </a:br>
            <a:r>
              <a:rPr lang="en-US" b="0" dirty="0"/>
              <a:t>Area Type:              Intrastate parts of interstate areas</a:t>
            </a:r>
            <a:br>
              <a:rPr lang="en-US" b="0" dirty="0"/>
            </a:br>
            <a:r>
              <a:rPr lang="en-US" b="0" dirty="0"/>
              <a:t>State/Region/Division:  District of Columbia</a:t>
            </a:r>
            <a:br>
              <a:rPr lang="en-US" b="0" dirty="0"/>
            </a:br>
            <a:r>
              <a:rPr lang="en-US" b="0" dirty="0"/>
              <a:t>Measure:                </a:t>
            </a:r>
            <a:r>
              <a:rPr lang="en-US" b="1" dirty="0"/>
              <a:t>unemployment rate</a:t>
            </a:r>
          </a:p>
          <a:p>
            <a:endParaRPr lang="en-US" b="0" dirty="0"/>
          </a:p>
          <a:p>
            <a:r>
              <a:rPr lang="en-US" b="0" dirty="0"/>
              <a:t>Series Id:              LAUID114789400000005</a:t>
            </a:r>
            <a:br>
              <a:rPr lang="en-US" b="0" dirty="0"/>
            </a:br>
            <a:r>
              <a:rPr lang="en-US" b="0" dirty="0"/>
              <a:t>Not Seasonally Adjusted</a:t>
            </a:r>
            <a:br>
              <a:rPr lang="en-US" b="0" dirty="0"/>
            </a:br>
            <a:r>
              <a:rPr lang="en-US" b="0" dirty="0"/>
              <a:t>Area:                   Washington-Arlington-Alexandria, DC-VA-MD-WV Metropolitan Division, DC part</a:t>
            </a:r>
            <a:br>
              <a:rPr lang="en-US" b="0" dirty="0"/>
            </a:br>
            <a:r>
              <a:rPr lang="en-US" b="0" dirty="0"/>
              <a:t>Area Type:              Intrastate parts of interstate areas</a:t>
            </a:r>
            <a:br>
              <a:rPr lang="en-US" b="0" dirty="0"/>
            </a:br>
            <a:r>
              <a:rPr lang="en-US" b="0" dirty="0"/>
              <a:t>State/Region/Division:  District of Columbia</a:t>
            </a:r>
            <a:br>
              <a:rPr lang="en-US" b="0" dirty="0"/>
            </a:br>
            <a:r>
              <a:rPr lang="en-US" b="0" dirty="0"/>
              <a:t>Measure:                employment</a:t>
            </a:r>
          </a:p>
          <a:p>
            <a:endParaRPr lang="en-US" b="0" dirty="0"/>
          </a:p>
          <a:p>
            <a:r>
              <a:rPr lang="en-US" b="0" dirty="0"/>
              <a:t>Series Id:              LAUID114789400000006</a:t>
            </a:r>
            <a:br>
              <a:rPr lang="en-US" b="0" dirty="0"/>
            </a:br>
            <a:r>
              <a:rPr lang="en-US" b="0" dirty="0"/>
              <a:t>Not Seasonally Adjusted</a:t>
            </a:r>
            <a:br>
              <a:rPr lang="en-US" b="0" dirty="0"/>
            </a:br>
            <a:r>
              <a:rPr lang="en-US" b="0" dirty="0"/>
              <a:t>Area:                   Washington-Arlington-Alexandria, DC-VA-MD-WV Metropolitan Division, DC part</a:t>
            </a:r>
            <a:br>
              <a:rPr lang="en-US" b="0" dirty="0"/>
            </a:br>
            <a:r>
              <a:rPr lang="en-US" b="0" dirty="0"/>
              <a:t>Area Type:              Intrastate parts of interstate areas</a:t>
            </a:r>
            <a:br>
              <a:rPr lang="en-US" b="0" dirty="0"/>
            </a:br>
            <a:r>
              <a:rPr lang="en-US" b="0" dirty="0"/>
              <a:t>State/Region/Division:  District of Columbia</a:t>
            </a:r>
            <a:br>
              <a:rPr lang="en-US" b="0" dirty="0"/>
            </a:br>
            <a:r>
              <a:rPr lang="en-US" b="0" dirty="0"/>
              <a:t>Measure:                labor force</a:t>
            </a:r>
          </a:p>
          <a:p>
            <a:endParaRPr lang="en-US" dirty="0"/>
          </a:p>
          <a:p>
            <a:r>
              <a:rPr lang="en-US" b="1" dirty="0"/>
              <a:t>(Northern Virginia/Suburban Virginia MSA)</a:t>
            </a:r>
          </a:p>
          <a:p>
            <a:r>
              <a:rPr lang="en-US" b="0" dirty="0"/>
              <a:t>Series Id:              </a:t>
            </a:r>
            <a:r>
              <a:rPr lang="en-US" b="1" dirty="0"/>
              <a:t>LAUID514789400000003</a:t>
            </a:r>
            <a:br>
              <a:rPr lang="en-US" b="0" dirty="0"/>
            </a:br>
            <a:r>
              <a:rPr lang="en-US" b="0" dirty="0"/>
              <a:t>Not Seasonally Adjusted</a:t>
            </a:r>
            <a:br>
              <a:rPr lang="en-US" b="0" dirty="0"/>
            </a:br>
            <a:r>
              <a:rPr lang="en-US" b="0" dirty="0"/>
              <a:t>Area:                   Washington-Arlington-Alexandria, DC-VA-MD-WV Metropolitan Division, VA part</a:t>
            </a:r>
            <a:br>
              <a:rPr lang="en-US" b="0" dirty="0"/>
            </a:br>
            <a:r>
              <a:rPr lang="en-US" b="0" dirty="0"/>
              <a:t>Area Type:              Intrastate parts of interstate areas</a:t>
            </a:r>
            <a:br>
              <a:rPr lang="en-US" b="0" dirty="0"/>
            </a:br>
            <a:r>
              <a:rPr lang="en-US" b="0" dirty="0"/>
              <a:t>State/Region/Division:  Virginia</a:t>
            </a:r>
            <a:br>
              <a:rPr lang="en-US" b="0" dirty="0"/>
            </a:br>
            <a:r>
              <a:rPr lang="en-US" b="0" dirty="0"/>
              <a:t>Measure:                </a:t>
            </a:r>
            <a:r>
              <a:rPr lang="en-US" b="1" dirty="0"/>
              <a:t>unemployment rate</a:t>
            </a:r>
          </a:p>
          <a:p>
            <a:endParaRPr lang="en-US" b="0" dirty="0"/>
          </a:p>
          <a:p>
            <a:r>
              <a:rPr lang="en-US" b="0" dirty="0"/>
              <a:t>Series Id:              LAUID514789400000005</a:t>
            </a:r>
            <a:br>
              <a:rPr lang="en-US" b="0" dirty="0"/>
            </a:br>
            <a:r>
              <a:rPr lang="en-US" b="0" dirty="0"/>
              <a:t>Not Seasonally Adjusted</a:t>
            </a:r>
            <a:br>
              <a:rPr lang="en-US" b="0" dirty="0"/>
            </a:br>
            <a:r>
              <a:rPr lang="en-US" b="0" dirty="0"/>
              <a:t>Area:                   Washington-Arlington-Alexandria, DC-VA-MD-WV Metropolitan Division, VA part</a:t>
            </a:r>
            <a:br>
              <a:rPr lang="en-US" b="0" dirty="0"/>
            </a:br>
            <a:r>
              <a:rPr lang="en-US" b="0" dirty="0"/>
              <a:t>Area Type:              Intrastate parts of interstate areas</a:t>
            </a:r>
            <a:br>
              <a:rPr lang="en-US" b="0" dirty="0"/>
            </a:br>
            <a:r>
              <a:rPr lang="en-US" b="0" dirty="0"/>
              <a:t>State/Region/Division:  Virginia</a:t>
            </a:r>
            <a:br>
              <a:rPr lang="en-US" b="0" dirty="0"/>
            </a:br>
            <a:r>
              <a:rPr lang="en-US" b="0" dirty="0"/>
              <a:t>Measure:                employment</a:t>
            </a:r>
          </a:p>
          <a:p>
            <a:endParaRPr lang="en-US" b="0" dirty="0"/>
          </a:p>
          <a:p>
            <a:r>
              <a:rPr lang="en-US" b="0" dirty="0"/>
              <a:t>Series Id:              LAUID514789400000006</a:t>
            </a:r>
            <a:br>
              <a:rPr lang="en-US" b="0" dirty="0"/>
            </a:br>
            <a:r>
              <a:rPr lang="en-US" b="0" dirty="0"/>
              <a:t>Not Seasonally Adjusted</a:t>
            </a:r>
            <a:br>
              <a:rPr lang="en-US" b="0" dirty="0"/>
            </a:br>
            <a:r>
              <a:rPr lang="en-US" b="0" dirty="0"/>
              <a:t>Area:                   Washington-Arlington-Alexandria, DC-VA-MD-WV Metropolitan Division, VA part</a:t>
            </a:r>
            <a:br>
              <a:rPr lang="en-US" b="0" dirty="0"/>
            </a:br>
            <a:r>
              <a:rPr lang="en-US" b="0" dirty="0"/>
              <a:t>Area Type:              Intrastate parts of interstate areas</a:t>
            </a:r>
            <a:br>
              <a:rPr lang="en-US" b="0" dirty="0"/>
            </a:br>
            <a:r>
              <a:rPr lang="en-US" b="0" dirty="0"/>
              <a:t>State/Region/Division:  Virginia</a:t>
            </a:r>
            <a:br>
              <a:rPr lang="en-US" b="0" dirty="0"/>
            </a:br>
            <a:r>
              <a:rPr lang="en-US" b="0" dirty="0"/>
              <a:t>Measure:                labor force</a:t>
            </a:r>
          </a:p>
          <a:p>
            <a:endParaRPr lang="en-US" b="0" dirty="0"/>
          </a:p>
          <a:p>
            <a:r>
              <a:rPr lang="en-US" b="1" dirty="0"/>
              <a:t>(Suburban Maryland MSA)</a:t>
            </a:r>
          </a:p>
          <a:p>
            <a:r>
              <a:rPr lang="en-US" b="0" dirty="0"/>
              <a:t>Note: requires the following calculation:</a:t>
            </a:r>
          </a:p>
          <a:p>
            <a:endParaRPr lang="en-US" b="0" dirty="0"/>
          </a:p>
          <a:p>
            <a:r>
              <a:rPr lang="en-US" b="0" dirty="0"/>
              <a:t>(Silver Spring-Frederick-Rockville unemployment) + (Calvert-Charles-PG unemployment)</a:t>
            </a:r>
          </a:p>
          <a:p>
            <a:r>
              <a:rPr lang="en-US" b="0" dirty="0"/>
              <a:t>[divided by]</a:t>
            </a:r>
          </a:p>
          <a:p>
            <a:pPr defTabSz="881390">
              <a:defRPr/>
            </a:pPr>
            <a:r>
              <a:rPr lang="en-US" b="0" dirty="0"/>
              <a:t>(Silver Spring-Frederick-Rockville labor force) + (Calvert-Charles-PG labor force)</a:t>
            </a:r>
          </a:p>
          <a:p>
            <a:pPr defTabSz="881390">
              <a:defRPr/>
            </a:pPr>
            <a:r>
              <a:rPr lang="en-US" b="0" dirty="0"/>
              <a:t>[then multiply by 100 to determine </a:t>
            </a:r>
            <a:r>
              <a:rPr lang="en-US" b="1" dirty="0"/>
              <a:t>unemployment rate for SMD</a:t>
            </a:r>
            <a:r>
              <a:rPr lang="en-US" b="0" dirty="0"/>
              <a:t>)</a:t>
            </a:r>
          </a:p>
          <a:p>
            <a:endParaRPr lang="en-US" dirty="0"/>
          </a:p>
          <a:p>
            <a:r>
              <a:rPr lang="en-US" b="0" dirty="0"/>
              <a:t>Series Id:              LAUDV244352400000003</a:t>
            </a:r>
            <a:br>
              <a:rPr lang="en-US" b="0" dirty="0"/>
            </a:br>
            <a:r>
              <a:rPr lang="en-US" b="0" dirty="0"/>
              <a:t>Not Seasonally Adjusted</a:t>
            </a:r>
            <a:br>
              <a:rPr lang="en-US" b="0" dirty="0"/>
            </a:br>
            <a:r>
              <a:rPr lang="en-US" b="0" dirty="0"/>
              <a:t>Area:                   Silver Spring-Frederick-Rockville, MD Metropolitan Division</a:t>
            </a:r>
            <a:br>
              <a:rPr lang="en-US" b="0" dirty="0"/>
            </a:br>
            <a:r>
              <a:rPr lang="en-US" b="0" dirty="0"/>
              <a:t>Area Type:              Metropolitan divisions</a:t>
            </a:r>
            <a:br>
              <a:rPr lang="en-US" b="0" dirty="0"/>
            </a:br>
            <a:r>
              <a:rPr lang="en-US" b="0" dirty="0"/>
              <a:t>State/Region/Division:  Maryland</a:t>
            </a:r>
            <a:br>
              <a:rPr lang="en-US" b="0" dirty="0"/>
            </a:br>
            <a:r>
              <a:rPr lang="en-US" b="0" dirty="0"/>
              <a:t>Measure:                unemployment rate</a:t>
            </a:r>
          </a:p>
          <a:p>
            <a:endParaRPr lang="en-US" b="0" dirty="0"/>
          </a:p>
          <a:p>
            <a:r>
              <a:rPr lang="en-US" b="0" dirty="0"/>
              <a:t>Series Id:              </a:t>
            </a:r>
            <a:r>
              <a:rPr lang="en-US" b="1" dirty="0"/>
              <a:t>LAUDV244352400000004</a:t>
            </a:r>
            <a:br>
              <a:rPr lang="en-US" b="0" dirty="0"/>
            </a:br>
            <a:r>
              <a:rPr lang="en-US" b="0" dirty="0"/>
              <a:t>Not Seasonally Adjusted</a:t>
            </a:r>
            <a:br>
              <a:rPr lang="en-US" b="0" dirty="0"/>
            </a:br>
            <a:r>
              <a:rPr lang="en-US" b="0" dirty="0"/>
              <a:t>Area:                   </a:t>
            </a:r>
            <a:r>
              <a:rPr lang="en-US" b="1" dirty="0"/>
              <a:t>Silver Spring-Frederick-Rockville</a:t>
            </a:r>
            <a:r>
              <a:rPr lang="en-US" b="0" dirty="0"/>
              <a:t>, MD Metropolitan Division</a:t>
            </a:r>
            <a:br>
              <a:rPr lang="en-US" b="0" dirty="0"/>
            </a:br>
            <a:r>
              <a:rPr lang="en-US" b="0" dirty="0"/>
              <a:t>Area Type:              Metropolitan divisions</a:t>
            </a:r>
            <a:br>
              <a:rPr lang="en-US" b="0" dirty="0"/>
            </a:br>
            <a:r>
              <a:rPr lang="en-US" b="0" dirty="0"/>
              <a:t>State/Region/Division:  Maryland</a:t>
            </a:r>
            <a:br>
              <a:rPr lang="en-US" b="0" dirty="0"/>
            </a:br>
            <a:r>
              <a:rPr lang="en-US" b="0" dirty="0"/>
              <a:t>Measure:                </a:t>
            </a:r>
            <a:r>
              <a:rPr lang="en-US" b="1" dirty="0"/>
              <a:t>unemployment</a:t>
            </a:r>
          </a:p>
          <a:p>
            <a:endParaRPr lang="en-US" b="0" dirty="0"/>
          </a:p>
          <a:p>
            <a:r>
              <a:rPr lang="en-US" b="0" dirty="0"/>
              <a:t>Series Id:              LAUDV244352400000005</a:t>
            </a:r>
            <a:br>
              <a:rPr lang="en-US" b="0" dirty="0"/>
            </a:br>
            <a:r>
              <a:rPr lang="en-US" b="0" dirty="0"/>
              <a:t>Not Seasonally Adjusted</a:t>
            </a:r>
            <a:br>
              <a:rPr lang="en-US" b="0" dirty="0"/>
            </a:br>
            <a:r>
              <a:rPr lang="en-US" b="0" dirty="0"/>
              <a:t>Area:                   Silver Spring-Frederick-Rockville, MD Metropolitan Division</a:t>
            </a:r>
            <a:br>
              <a:rPr lang="en-US" b="0" dirty="0"/>
            </a:br>
            <a:r>
              <a:rPr lang="en-US" b="0" dirty="0"/>
              <a:t>Area Type:              Metropolitan divisions</a:t>
            </a:r>
            <a:br>
              <a:rPr lang="en-US" b="0" dirty="0"/>
            </a:br>
            <a:r>
              <a:rPr lang="en-US" b="0" dirty="0"/>
              <a:t>State/Region/Division:  Maryland</a:t>
            </a:r>
            <a:br>
              <a:rPr lang="en-US" b="0" dirty="0"/>
            </a:br>
            <a:r>
              <a:rPr lang="en-US" b="0" dirty="0"/>
              <a:t>Measure:                employment</a:t>
            </a:r>
          </a:p>
          <a:p>
            <a:endParaRPr lang="en-US" b="0" dirty="0"/>
          </a:p>
          <a:p>
            <a:pPr defTabSz="881390">
              <a:defRPr/>
            </a:pPr>
            <a:r>
              <a:rPr lang="en-US" b="0" dirty="0"/>
              <a:t>Series Id:              </a:t>
            </a:r>
            <a:r>
              <a:rPr lang="en-US" b="1" dirty="0"/>
              <a:t>LAUDV244352400000006</a:t>
            </a:r>
            <a:br>
              <a:rPr lang="en-US" b="0" dirty="0"/>
            </a:br>
            <a:r>
              <a:rPr lang="en-US" b="0" dirty="0"/>
              <a:t>Not Seasonally Adjusted</a:t>
            </a:r>
            <a:br>
              <a:rPr lang="en-US" b="0" dirty="0"/>
            </a:br>
            <a:r>
              <a:rPr lang="en-US" b="0" dirty="0"/>
              <a:t>Area:                   </a:t>
            </a:r>
            <a:r>
              <a:rPr lang="en-US" b="1" dirty="0"/>
              <a:t>Silver Spring-Frederick-Rockville</a:t>
            </a:r>
            <a:r>
              <a:rPr lang="en-US" b="0" dirty="0"/>
              <a:t>, MD Metropolitan Division</a:t>
            </a:r>
            <a:br>
              <a:rPr lang="en-US" b="0" dirty="0"/>
            </a:br>
            <a:r>
              <a:rPr lang="en-US" b="0" dirty="0"/>
              <a:t>Area Type:              Metropolitan divisions</a:t>
            </a:r>
            <a:br>
              <a:rPr lang="en-US" b="0" dirty="0"/>
            </a:br>
            <a:r>
              <a:rPr lang="en-US" b="0" dirty="0"/>
              <a:t>State/Region/Division:  Maryland</a:t>
            </a:r>
            <a:br>
              <a:rPr lang="en-US" b="0" dirty="0"/>
            </a:br>
            <a:r>
              <a:rPr lang="en-US" b="0" dirty="0"/>
              <a:t>Measure:               </a:t>
            </a:r>
            <a:r>
              <a:rPr lang="en-US" b="1" dirty="0"/>
              <a:t> labor force</a:t>
            </a:r>
          </a:p>
          <a:p>
            <a:pPr defTabSz="881390">
              <a:defRPr/>
            </a:pPr>
            <a:endParaRPr lang="en-US" b="0" dirty="0"/>
          </a:p>
          <a:p>
            <a:pPr defTabSz="881390">
              <a:defRPr/>
            </a:pPr>
            <a:r>
              <a:rPr lang="en-US" b="0" dirty="0"/>
              <a:t>Series Id:              LAUID244789400000003</a:t>
            </a:r>
            <a:br>
              <a:rPr lang="en-US" b="0" dirty="0"/>
            </a:br>
            <a:r>
              <a:rPr lang="en-US" b="0" dirty="0"/>
              <a:t>Not Seasonally Adjusted</a:t>
            </a:r>
            <a:br>
              <a:rPr lang="en-US" b="0" dirty="0"/>
            </a:br>
            <a:r>
              <a:rPr lang="en-US" b="0" dirty="0"/>
              <a:t>Area:                   Washington-Arlington-Alexandria, DC-VA-MD-WV Metropolitan Division, MD part</a:t>
            </a:r>
            <a:br>
              <a:rPr lang="en-US" b="0" dirty="0"/>
            </a:br>
            <a:r>
              <a:rPr lang="en-US" b="0" dirty="0"/>
              <a:t>Area Type:              Intrastate parts of interstate areas</a:t>
            </a:r>
            <a:br>
              <a:rPr lang="en-US" b="0" dirty="0"/>
            </a:br>
            <a:r>
              <a:rPr lang="en-US" b="0" dirty="0"/>
              <a:t>State/Region/Division:  Maryland</a:t>
            </a:r>
            <a:br>
              <a:rPr lang="en-US" b="0" dirty="0"/>
            </a:br>
            <a:r>
              <a:rPr lang="en-US" b="0" dirty="0"/>
              <a:t>Measure:                unemployment rate</a:t>
            </a:r>
          </a:p>
          <a:p>
            <a:pPr defTabSz="881390">
              <a:defRPr/>
            </a:pPr>
            <a:endParaRPr lang="en-US" b="0" dirty="0"/>
          </a:p>
          <a:p>
            <a:pPr defTabSz="881390">
              <a:defRPr/>
            </a:pPr>
            <a:r>
              <a:rPr lang="en-US" b="0" dirty="0"/>
              <a:t>Series Id:              </a:t>
            </a:r>
            <a:r>
              <a:rPr lang="en-US" b="1" dirty="0"/>
              <a:t>LAUID244789400000004</a:t>
            </a:r>
            <a:br>
              <a:rPr lang="en-US" b="0" dirty="0"/>
            </a:br>
            <a:r>
              <a:rPr lang="en-US" b="0" dirty="0"/>
              <a:t>Not Seasonally Adjusted</a:t>
            </a:r>
            <a:br>
              <a:rPr lang="en-US" b="0" dirty="0"/>
            </a:br>
            <a:r>
              <a:rPr lang="en-US" b="0" dirty="0"/>
              <a:t>Area:                   Washington-Arlington-Alexandria, DC-VA-MD-WV </a:t>
            </a:r>
            <a:r>
              <a:rPr lang="en-US" b="1" dirty="0"/>
              <a:t>Metropolitan Division, MD part</a:t>
            </a:r>
            <a:br>
              <a:rPr lang="en-US" b="0" dirty="0"/>
            </a:br>
            <a:r>
              <a:rPr lang="en-US" b="0" dirty="0"/>
              <a:t>Area Type:              Intrastate parts of interstate areas</a:t>
            </a:r>
            <a:br>
              <a:rPr lang="en-US" b="0" dirty="0"/>
            </a:br>
            <a:r>
              <a:rPr lang="en-US" b="0" dirty="0"/>
              <a:t>State/Region/Division:  Maryland</a:t>
            </a:r>
            <a:br>
              <a:rPr lang="en-US" b="0" dirty="0"/>
            </a:br>
            <a:r>
              <a:rPr lang="en-US" b="0" dirty="0"/>
              <a:t>Measure:                </a:t>
            </a:r>
            <a:r>
              <a:rPr lang="en-US" b="1" dirty="0"/>
              <a:t>unemployment</a:t>
            </a:r>
          </a:p>
          <a:p>
            <a:pPr defTabSz="881390">
              <a:defRPr/>
            </a:pPr>
            <a:endParaRPr lang="en-US" b="0" dirty="0"/>
          </a:p>
          <a:p>
            <a:pPr defTabSz="881390">
              <a:defRPr/>
            </a:pPr>
            <a:r>
              <a:rPr lang="en-US" b="0" dirty="0"/>
              <a:t>Series Id:              LAUID244789400000005</a:t>
            </a:r>
            <a:br>
              <a:rPr lang="en-US" b="0" dirty="0"/>
            </a:br>
            <a:r>
              <a:rPr lang="en-US" b="0" dirty="0"/>
              <a:t>Not Seasonally Adjusted</a:t>
            </a:r>
            <a:br>
              <a:rPr lang="en-US" b="0" dirty="0"/>
            </a:br>
            <a:r>
              <a:rPr lang="en-US" b="0" dirty="0"/>
              <a:t>Area:                   Washington-Arlington-Alexandria, DC-VA-MD-WV Metropolitan Division, MD part</a:t>
            </a:r>
            <a:br>
              <a:rPr lang="en-US" b="0" dirty="0"/>
            </a:br>
            <a:r>
              <a:rPr lang="en-US" b="0" dirty="0"/>
              <a:t>Area Type:              Intrastate parts of interstate areas</a:t>
            </a:r>
            <a:br>
              <a:rPr lang="en-US" b="0" dirty="0"/>
            </a:br>
            <a:r>
              <a:rPr lang="en-US" b="0" dirty="0"/>
              <a:t>State/Region/Division:  Maryland</a:t>
            </a:r>
            <a:br>
              <a:rPr lang="en-US" b="0" dirty="0"/>
            </a:br>
            <a:r>
              <a:rPr lang="en-US" b="0" dirty="0"/>
              <a:t>Measure:                employment</a:t>
            </a:r>
          </a:p>
          <a:p>
            <a:pPr defTabSz="881390">
              <a:defRPr/>
            </a:pPr>
            <a:endParaRPr lang="en-US" b="0" dirty="0"/>
          </a:p>
          <a:p>
            <a:pPr defTabSz="881390">
              <a:defRPr/>
            </a:pPr>
            <a:r>
              <a:rPr lang="en-US" b="0" dirty="0"/>
              <a:t>Series Id:              </a:t>
            </a:r>
            <a:r>
              <a:rPr lang="en-US" b="1" dirty="0"/>
              <a:t>LAUID244789400000006</a:t>
            </a:r>
            <a:br>
              <a:rPr lang="en-US" b="0" dirty="0"/>
            </a:br>
            <a:r>
              <a:rPr lang="en-US" b="0" dirty="0"/>
              <a:t>Not Seasonally Adjusted</a:t>
            </a:r>
            <a:br>
              <a:rPr lang="en-US" b="0" dirty="0"/>
            </a:br>
            <a:r>
              <a:rPr lang="en-US" b="0" dirty="0"/>
              <a:t>Area:                   Washington-Arlington-Alexandria, DC-VA-MD-WV </a:t>
            </a:r>
            <a:r>
              <a:rPr lang="en-US" b="1" dirty="0"/>
              <a:t>Metropolitan Division, MD part</a:t>
            </a:r>
            <a:br>
              <a:rPr lang="en-US" b="0" dirty="0"/>
            </a:br>
            <a:r>
              <a:rPr lang="en-US" b="0" dirty="0"/>
              <a:t>Area Type:              Intrastate parts of interstate areas</a:t>
            </a:r>
            <a:br>
              <a:rPr lang="en-US" b="0" dirty="0"/>
            </a:br>
            <a:r>
              <a:rPr lang="en-US" b="0" dirty="0"/>
              <a:t>State/Region/Division:  Maryland</a:t>
            </a:r>
            <a:br>
              <a:rPr lang="en-US" b="0" dirty="0"/>
            </a:br>
            <a:r>
              <a:rPr lang="en-US" b="0" dirty="0"/>
              <a:t>Measure:                </a:t>
            </a:r>
            <a:r>
              <a:rPr lang="en-US" b="1" dirty="0"/>
              <a:t>labor force</a:t>
            </a:r>
          </a:p>
          <a:p>
            <a:pPr defTabSz="881390">
              <a:defRPr/>
            </a:pPr>
            <a:endParaRPr lang="en-US" dirty="0"/>
          </a:p>
          <a:p>
            <a:pPr defTabSz="881390">
              <a:defRPr/>
            </a:pPr>
            <a:r>
              <a:rPr lang="en-US" dirty="0"/>
              <a:t>Same codes (with legacy geographic descriptions):</a:t>
            </a:r>
          </a:p>
          <a:p>
            <a:pPr defTabSz="881390">
              <a:defRPr/>
            </a:pPr>
            <a:r>
              <a:rPr lang="en-US" b="1" dirty="0"/>
              <a:t>LAUMT114790000000003  Washington-Arlington-Alexandria, DC-VA-MD-WV Metropolitan Statistical Area UR</a:t>
            </a:r>
          </a:p>
          <a:p>
            <a:pPr defTabSz="881390">
              <a:defRPr/>
            </a:pPr>
            <a:r>
              <a:rPr lang="en-US" dirty="0"/>
              <a:t>LAUMT114790000000005</a:t>
            </a:r>
            <a:r>
              <a:rPr lang="en-US" b="0" dirty="0"/>
              <a:t> </a:t>
            </a:r>
            <a:r>
              <a:rPr lang="en-US" dirty="0"/>
              <a:t> Washington-Arlington-Alexandria, DC-VA-MD-WV Metropolitan Statistical Area</a:t>
            </a:r>
            <a:r>
              <a:rPr lang="en-US" b="0" dirty="0"/>
              <a:t> </a:t>
            </a:r>
            <a:r>
              <a:rPr lang="en-US" dirty="0"/>
              <a:t>Employment</a:t>
            </a:r>
          </a:p>
          <a:p>
            <a:pPr defTabSz="881390">
              <a:defRPr/>
            </a:pPr>
            <a:r>
              <a:rPr lang="en-US" dirty="0"/>
              <a:t>LAUMT114790000000006</a:t>
            </a:r>
            <a:r>
              <a:rPr lang="en-US" b="0" dirty="0"/>
              <a:t> </a:t>
            </a:r>
            <a:r>
              <a:rPr lang="en-US" dirty="0"/>
              <a:t> Washington-Arlington-Alexandria, DC-VA-MD-WV Metropolitan Statistical Area</a:t>
            </a:r>
            <a:r>
              <a:rPr lang="en-US" b="0" dirty="0"/>
              <a:t> </a:t>
            </a:r>
            <a:r>
              <a:rPr lang="en-US" dirty="0"/>
              <a:t>LF</a:t>
            </a:r>
          </a:p>
          <a:p>
            <a:pPr defTabSz="881390">
              <a:defRPr/>
            </a:pPr>
            <a:r>
              <a:rPr lang="en-US" b="1" dirty="0"/>
              <a:t>LAUID114789400000003 MSA-DC UR</a:t>
            </a:r>
          </a:p>
          <a:p>
            <a:pPr defTabSz="881390">
              <a:defRPr/>
            </a:pPr>
            <a:r>
              <a:rPr lang="en-US" dirty="0"/>
              <a:t>LAUID114789400000005</a:t>
            </a:r>
            <a:r>
              <a:rPr lang="en-US" b="0" dirty="0"/>
              <a:t> </a:t>
            </a:r>
            <a:r>
              <a:rPr lang="en-US" dirty="0"/>
              <a:t>MSA-DC</a:t>
            </a:r>
            <a:r>
              <a:rPr lang="en-US" b="0" dirty="0"/>
              <a:t> </a:t>
            </a:r>
            <a:r>
              <a:rPr lang="en-US" dirty="0"/>
              <a:t>Employment</a:t>
            </a:r>
          </a:p>
          <a:p>
            <a:pPr defTabSz="881390">
              <a:defRPr/>
            </a:pPr>
            <a:r>
              <a:rPr lang="en-US" dirty="0"/>
              <a:t>LAUID114789400000006</a:t>
            </a:r>
            <a:r>
              <a:rPr lang="en-US" b="0" dirty="0"/>
              <a:t> </a:t>
            </a:r>
            <a:r>
              <a:rPr lang="en-US" dirty="0"/>
              <a:t>MSA-DC</a:t>
            </a:r>
            <a:r>
              <a:rPr lang="en-US" b="0" dirty="0"/>
              <a:t> </a:t>
            </a:r>
            <a:r>
              <a:rPr lang="en-US" dirty="0"/>
              <a:t>LF</a:t>
            </a:r>
          </a:p>
          <a:p>
            <a:pPr defTabSz="881390">
              <a:defRPr/>
            </a:pPr>
            <a:r>
              <a:rPr lang="en-US" b="1" dirty="0"/>
              <a:t>LAUID514789400000003 MSA-VA UR</a:t>
            </a:r>
          </a:p>
          <a:p>
            <a:pPr defTabSz="881390">
              <a:defRPr/>
            </a:pPr>
            <a:r>
              <a:rPr lang="en-US" dirty="0"/>
              <a:t>LAUID514789400000005</a:t>
            </a:r>
            <a:r>
              <a:rPr lang="en-US" b="0" dirty="0"/>
              <a:t> </a:t>
            </a:r>
            <a:r>
              <a:rPr lang="en-US" dirty="0"/>
              <a:t>MSA-VA</a:t>
            </a:r>
            <a:r>
              <a:rPr lang="en-US" b="0" dirty="0"/>
              <a:t> </a:t>
            </a:r>
            <a:r>
              <a:rPr lang="en-US" dirty="0"/>
              <a:t>Employment</a:t>
            </a:r>
          </a:p>
          <a:p>
            <a:pPr defTabSz="881390">
              <a:defRPr/>
            </a:pPr>
            <a:r>
              <a:rPr lang="en-US" dirty="0"/>
              <a:t>LAUID514789400000006</a:t>
            </a:r>
            <a:r>
              <a:rPr lang="en-US" b="0" dirty="0"/>
              <a:t> </a:t>
            </a:r>
            <a:r>
              <a:rPr lang="en-US" dirty="0"/>
              <a:t>MSA-VA</a:t>
            </a:r>
            <a:r>
              <a:rPr lang="en-US" b="0" dirty="0"/>
              <a:t> </a:t>
            </a:r>
            <a:r>
              <a:rPr lang="en-US" dirty="0"/>
              <a:t>LF</a:t>
            </a:r>
          </a:p>
          <a:p>
            <a:pPr defTabSz="881390">
              <a:defRPr/>
            </a:pPr>
            <a:r>
              <a:rPr lang="en-US" dirty="0"/>
              <a:t>LAUDV244352400000003</a:t>
            </a:r>
            <a:r>
              <a:rPr lang="en-US" b="0" dirty="0"/>
              <a:t> </a:t>
            </a:r>
            <a:r>
              <a:rPr lang="en-US" dirty="0"/>
              <a:t> Silver Spring-Frederick-Rockville, MD Metropolitan Division</a:t>
            </a:r>
            <a:r>
              <a:rPr lang="en-US" b="0" dirty="0"/>
              <a:t> </a:t>
            </a:r>
            <a:r>
              <a:rPr lang="en-US" dirty="0"/>
              <a:t>UR</a:t>
            </a:r>
          </a:p>
          <a:p>
            <a:pPr defTabSz="881390">
              <a:defRPr/>
            </a:pPr>
            <a:r>
              <a:rPr lang="en-US" b="1" dirty="0"/>
              <a:t>LAUDV244352400000004  Silver Spring-Frederick-Rockville, MD Metropolitan Division Unemployed</a:t>
            </a:r>
          </a:p>
          <a:p>
            <a:pPr defTabSz="881390">
              <a:defRPr/>
            </a:pPr>
            <a:r>
              <a:rPr lang="en-US" dirty="0"/>
              <a:t>LAUDV244352400000005</a:t>
            </a:r>
            <a:r>
              <a:rPr lang="en-US" b="0" dirty="0"/>
              <a:t> </a:t>
            </a:r>
            <a:r>
              <a:rPr lang="en-US" dirty="0"/>
              <a:t> Silver Spring-Frederick-Rockville, MD Metropolitan Division Employment</a:t>
            </a:r>
          </a:p>
          <a:p>
            <a:pPr defTabSz="881390">
              <a:defRPr/>
            </a:pPr>
            <a:r>
              <a:rPr lang="en-US" b="1" dirty="0"/>
              <a:t>LAUDV244352400000006  Silver Spring-Frederick-Rockville, MD Metropolitan Division LF</a:t>
            </a:r>
          </a:p>
          <a:p>
            <a:pPr defTabSz="881390">
              <a:defRPr/>
            </a:pPr>
            <a:r>
              <a:rPr lang="en-US" dirty="0"/>
              <a:t>LAUID244789400000003</a:t>
            </a:r>
            <a:r>
              <a:rPr lang="en-US" b="0" dirty="0"/>
              <a:t> </a:t>
            </a:r>
            <a:r>
              <a:rPr lang="en-US" dirty="0"/>
              <a:t>Calvert-Charles-PG</a:t>
            </a:r>
            <a:r>
              <a:rPr lang="en-US" b="0" dirty="0"/>
              <a:t> </a:t>
            </a:r>
            <a:r>
              <a:rPr lang="en-US" dirty="0"/>
              <a:t>UR</a:t>
            </a:r>
          </a:p>
          <a:p>
            <a:pPr defTabSz="881390">
              <a:defRPr/>
            </a:pPr>
            <a:r>
              <a:rPr lang="en-US" b="1" dirty="0"/>
              <a:t>LAUID244789400000004 Calvert-Charles-PG Unemployed</a:t>
            </a:r>
          </a:p>
          <a:p>
            <a:pPr defTabSz="881390">
              <a:defRPr/>
            </a:pPr>
            <a:r>
              <a:rPr lang="en-US" dirty="0"/>
              <a:t>LAUID244789400000005</a:t>
            </a:r>
            <a:r>
              <a:rPr lang="en-US" b="0" dirty="0"/>
              <a:t> </a:t>
            </a:r>
            <a:r>
              <a:rPr lang="en-US" dirty="0"/>
              <a:t>Calvert-Charles-PG</a:t>
            </a:r>
            <a:r>
              <a:rPr lang="en-US" b="0" dirty="0"/>
              <a:t> </a:t>
            </a:r>
            <a:r>
              <a:rPr lang="en-US" dirty="0"/>
              <a:t>Employment</a:t>
            </a:r>
          </a:p>
          <a:p>
            <a:pPr defTabSz="881390">
              <a:defRPr/>
            </a:pPr>
            <a:r>
              <a:rPr lang="en-US" b="1" dirty="0"/>
              <a:t>LAUID244789400000006 Calvert-Charles-PG LF </a:t>
            </a:r>
          </a:p>
          <a:p>
            <a:pPr marL="440695" lvl="1" defTabSz="881390">
              <a:defRPr/>
            </a:pPr>
            <a:endParaRPr lang="en-US" dirty="0"/>
          </a:p>
          <a:p>
            <a:pPr marL="440695" lvl="1" defTabSz="881390">
              <a:defRPr/>
            </a:pPr>
            <a:endParaRPr lang="en-US" dirty="0"/>
          </a:p>
          <a:p>
            <a:pPr defTabSz="881390"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5092A-D9BF-497B-A617-DC2E5AD8D33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438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ANNUAL</a:t>
            </a:r>
          </a:p>
          <a:p>
            <a:pPr defTabSz="881390">
              <a:defRPr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reviewed/confirmed/revised: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2025.05.14</a:t>
            </a:r>
          </a:p>
          <a:p>
            <a:pPr defTabSz="881390">
              <a:defRPr/>
            </a:pP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defTabSz="881390">
              <a:defRPr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note: 2019 Population Estimates (PEPTCOMP)</a:t>
            </a:r>
            <a:endParaRPr lang="en-US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source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U. S. Census Bureau</a:t>
            </a:r>
          </a:p>
          <a:p>
            <a:r>
              <a:rPr lang="en-US" dirty="0"/>
              <a:t>Population Estimates Program (PEP) </a:t>
            </a:r>
          </a:p>
          <a:p>
            <a:r>
              <a:rPr lang="en-US" dirty="0"/>
              <a:t>https://</a:t>
            </a:r>
            <a:r>
              <a:rPr lang="en-US" dirty="0" err="1"/>
              <a:t>www.census.gov</a:t>
            </a:r>
            <a:r>
              <a:rPr lang="en-US" dirty="0"/>
              <a:t>/data/tables/time-series/demo/</a:t>
            </a:r>
            <a:r>
              <a:rPr lang="en-US" dirty="0" err="1"/>
              <a:t>popest</a:t>
            </a:r>
            <a:r>
              <a:rPr lang="en-US" dirty="0"/>
              <a:t>/2020s-total-metro-and-micro-statistical-areas.html</a:t>
            </a:r>
          </a:p>
          <a:p>
            <a:endParaRPr lang="en-US" dirty="0"/>
          </a:p>
          <a:p>
            <a:r>
              <a:rPr lang="en-US" dirty="0"/>
              <a:t>PEPTCOMP</a:t>
            </a:r>
          </a:p>
          <a:p>
            <a:r>
              <a:rPr lang="en-US" dirty="0"/>
              <a:t>Section: Estimates of the Components of Resident Population Change: April 1, 2010 to July 1, 2019  </a:t>
            </a:r>
            <a:br>
              <a:rPr lang="en-US" dirty="0"/>
            </a:br>
            <a:r>
              <a:rPr lang="en-US" dirty="0"/>
              <a:t>Table: Metropolitan Statistical Area  </a:t>
            </a:r>
          </a:p>
          <a:p>
            <a:endParaRPr lang="en-US" dirty="0"/>
          </a:p>
          <a:p>
            <a:pPr defTabSz="881390">
              <a:defRPr/>
            </a:pPr>
            <a:r>
              <a:rPr lang="en-US" b="1" dirty="0"/>
              <a:t>parameters:</a:t>
            </a:r>
          </a:p>
          <a:p>
            <a:pPr defTabSz="881390">
              <a:defRPr/>
            </a:pPr>
            <a:r>
              <a:rPr lang="en-US" dirty="0"/>
              <a:t>People: Basic Count / Estimate: Population Change </a:t>
            </a:r>
          </a:p>
          <a:p>
            <a:pPr defTabSz="881390">
              <a:defRPr/>
            </a:pPr>
            <a:r>
              <a:rPr lang="en-US" dirty="0"/>
              <a:t>Metro/Micro Statistical Area: Washington-Arlington-Alexandria, DC-VA-MD-WV Metro Area </a:t>
            </a:r>
          </a:p>
          <a:p>
            <a:endParaRPr lang="en-US" dirty="0"/>
          </a:p>
          <a:p>
            <a:pPr marL="165261" indent="-165261">
              <a:buFont typeface="Arial" panose="020B0604020202020204" pitchFamily="34" charset="0"/>
              <a:buChar char="•"/>
            </a:pPr>
            <a:r>
              <a:rPr lang="en-US" dirty="0"/>
              <a:t>updated annually</a:t>
            </a:r>
          </a:p>
          <a:p>
            <a:pPr marL="165261" indent="-165261">
              <a:buFont typeface="Arial" panose="020B0604020202020204" pitchFamily="34" charset="0"/>
              <a:buChar char="•"/>
            </a:pPr>
            <a:r>
              <a:rPr lang="en-US" dirty="0"/>
              <a:t>review decade e.g. (2010-2019)</a:t>
            </a:r>
          </a:p>
          <a:p>
            <a:pPr marL="165261" indent="-165261">
              <a:buFont typeface="Arial" panose="020B0604020202020204" pitchFamily="34" charset="0"/>
              <a:buChar char="•"/>
            </a:pPr>
            <a:r>
              <a:rPr lang="en-US" dirty="0"/>
              <a:t>pull data (net domestic migration, net international migration, natural increase) from chart</a:t>
            </a:r>
          </a:p>
          <a:p>
            <a:pPr marL="165261" indent="-165261">
              <a:buFont typeface="Arial" panose="020B0604020202020204" pitchFamily="34" charset="0"/>
              <a:buChar char="•"/>
            </a:pPr>
            <a:r>
              <a:rPr lang="en-US" dirty="0"/>
              <a:t>select preceding charts to extract each previous year’s data (e.g. 2018, 2017, 2016…)</a:t>
            </a:r>
          </a:p>
          <a:p>
            <a:pPr marL="165261" indent="-165261">
              <a:buFont typeface="Arial" panose="020B0604020202020204" pitchFamily="34" charset="0"/>
              <a:buChar char="•"/>
            </a:pPr>
            <a:r>
              <a:rPr lang="en-US" dirty="0"/>
              <a:t>copy over to excel file or directly into chart table</a:t>
            </a:r>
          </a:p>
          <a:p>
            <a:pPr marL="165261" indent="-165261">
              <a:buFont typeface="Arial" panose="020B0604020202020204" pitchFamily="34" charset="0"/>
              <a:buChar char="•"/>
            </a:pPr>
            <a:r>
              <a:rPr lang="en-US" dirty="0"/>
              <a:t>reminder: population estimates are odd in that the total count is from April 1, year 0… e.g. April 1, 2010 to July 1, 2011… but subsequent (2011+) estimates are July 1- July 1 annually; first “year” includes three extra months</a:t>
            </a:r>
          </a:p>
          <a:p>
            <a:br>
              <a:rPr lang="en-US" dirty="0"/>
            </a:b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slide/data completely re-built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2019.07.18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6D79A7-9835-4429-B17D-21435142744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155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*****</a:t>
            </a:r>
          </a:p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QUARTERLY</a:t>
            </a:r>
          </a:p>
          <a:p>
            <a:pPr defTabSz="881390"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reviewed/confirmed/revised: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2026.1.7</a:t>
            </a:r>
          </a:p>
          <a:p>
            <a:pPr defTabSz="881390">
              <a:defRPr/>
            </a:pP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881390">
              <a:defRPr/>
            </a:pP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881390"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source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Bureau of Economic Analysis (BEA)</a:t>
            </a:r>
          </a:p>
          <a:p>
            <a:pPr defTabSz="881390"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https://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apps.bea.gov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iTable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/?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reqid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=19&amp;step=2&amp;isuri=1&amp;categories=survey</a:t>
            </a:r>
          </a:p>
          <a:p>
            <a:pPr defTabSz="881390"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881390"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tables:</a:t>
            </a:r>
          </a:p>
          <a:p>
            <a:pPr defTabSz="881390"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1.1.1. Percent Change From Preceding Period in Real Gross Domestic Product</a:t>
            </a:r>
          </a:p>
          <a:p>
            <a:pPr defTabSz="881390"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1.1.6. Real Gross Domestic Product, Chained Dollars (Millions $)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6D79A7-9835-4429-B17D-21435142744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531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EA70D-07CC-CF94-CEF9-B4B7CF94A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6020B2-E30E-004D-DCF2-9C9E3E6E28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2D6C3F-802F-2394-B151-FB0257089B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b="1" dirty="0"/>
              <a:t>MONTHLY</a:t>
            </a:r>
          </a:p>
          <a:p>
            <a:pPr defTabSz="881390">
              <a:defRPr/>
            </a:pPr>
            <a:r>
              <a:rPr lang="en-US" dirty="0"/>
              <a:t>reviewed/confirmed/revised: </a:t>
            </a:r>
            <a:r>
              <a:rPr lang="en-US" b="1" dirty="0"/>
              <a:t>2026.01.09</a:t>
            </a:r>
          </a:p>
          <a:p>
            <a:pPr defTabSz="881390">
              <a:defRPr/>
            </a:pPr>
            <a:endParaRPr lang="en-US" b="1" dirty="0"/>
          </a:p>
          <a:p>
            <a:r>
              <a:rPr lang="en-US" b="1" dirty="0"/>
              <a:t>source</a:t>
            </a:r>
            <a:r>
              <a:rPr lang="en-US" dirty="0"/>
              <a:t>:</a:t>
            </a:r>
            <a:r>
              <a:rPr lang="en-US" baseline="0" dirty="0"/>
              <a:t> </a:t>
            </a:r>
            <a:r>
              <a:rPr lang="en-US" baseline="0" dirty="0" err="1"/>
              <a:t>bls.gov</a:t>
            </a:r>
            <a:endParaRPr lang="en-US" baseline="0" dirty="0"/>
          </a:p>
          <a:p>
            <a:pPr defTabSz="881390">
              <a:defRPr/>
            </a:pPr>
            <a:endParaRPr lang="en-US" dirty="0"/>
          </a:p>
          <a:p>
            <a:pPr marL="0" marR="0" lvl="0" indent="0" algn="l" defTabSz="881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https://data.bls.gov/series-report</a:t>
            </a:r>
          </a:p>
          <a:p>
            <a:pPr defTabSz="881390">
              <a:defRPr/>
            </a:pPr>
            <a:endParaRPr lang="en-US" dirty="0"/>
          </a:p>
          <a:p>
            <a:pPr defTabSz="881390">
              <a:defRPr/>
            </a:pPr>
            <a:r>
              <a:rPr lang="en-US" b="1" baseline="0" dirty="0"/>
              <a:t>series code: </a:t>
            </a:r>
            <a:r>
              <a:rPr lang="en-US" dirty="0"/>
              <a:t>CES0000000001</a:t>
            </a:r>
          </a:p>
          <a:p>
            <a:pPr defTabSz="881390">
              <a:defRPr/>
            </a:pPr>
            <a:endParaRPr lang="en-US" dirty="0"/>
          </a:p>
          <a:p>
            <a:pPr marL="165261" indent="-165261" defTabSz="881390">
              <a:buFont typeface="Arial" panose="020B0604020202020204" pitchFamily="34" charset="0"/>
              <a:buChar char="•"/>
              <a:defRPr/>
            </a:pPr>
            <a:r>
              <a:rPr lang="en-US" dirty="0"/>
              <a:t>all employees, thousands, total nonfarm, </a:t>
            </a:r>
            <a:r>
              <a:rPr lang="en-US" b="1" dirty="0"/>
              <a:t>seasonally adjusted</a:t>
            </a:r>
            <a:endParaRPr lang="en-US" dirty="0"/>
          </a:p>
          <a:p>
            <a:endParaRPr lang="en-US" dirty="0"/>
          </a:p>
          <a:p>
            <a:pPr defTabSz="881390">
              <a:defRPr/>
            </a:pPr>
            <a:endParaRPr lang="en-US" baseline="0" dirty="0"/>
          </a:p>
          <a:p>
            <a:pPr defTabSz="881390">
              <a:defRPr/>
            </a:pPr>
            <a:r>
              <a:rPr lang="en-US" b="1" baseline="0" dirty="0"/>
              <a:t>column format</a:t>
            </a:r>
          </a:p>
          <a:p>
            <a:pPr defTabSz="881390">
              <a:defRPr/>
            </a:pPr>
            <a:r>
              <a:rPr lang="en-US" b="1" baseline="0" dirty="0"/>
              <a:t>original data value </a:t>
            </a:r>
          </a:p>
          <a:p>
            <a:pPr defTabSz="881390">
              <a:defRPr/>
            </a:pPr>
            <a:r>
              <a:rPr lang="en-US" b="1" baseline="0" dirty="0"/>
              <a:t>-</a:t>
            </a:r>
            <a:endParaRPr lang="en-US" b="0" baseline="0" dirty="0"/>
          </a:p>
          <a:p>
            <a:pPr defTabSz="881390">
              <a:defRPr/>
            </a:pPr>
            <a:r>
              <a:rPr lang="en-US" b="1" baseline="0" dirty="0"/>
              <a:t>one-month net change</a:t>
            </a:r>
          </a:p>
          <a:p>
            <a:pPr defTabSz="881390">
              <a:defRPr/>
            </a:pPr>
            <a:r>
              <a:rPr lang="en-US" b="1" baseline="0" dirty="0"/>
              <a:t>12- month net change – right margin</a:t>
            </a:r>
          </a:p>
          <a:p>
            <a:pPr defTabSz="881390">
              <a:defRPr/>
            </a:pPr>
            <a:endParaRPr lang="en-US" b="1" baseline="0" dirty="0"/>
          </a:p>
          <a:p>
            <a:pPr defTabSz="881390">
              <a:defRPr/>
            </a:pPr>
            <a:r>
              <a:rPr lang="en-US" baseline="0" dirty="0"/>
              <a:t>all periods</a:t>
            </a:r>
          </a:p>
          <a:p>
            <a:pPr marL="0" marR="0" lvl="0" indent="0" algn="l" defTabSz="881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year range  (2013+)</a:t>
            </a:r>
          </a:p>
          <a:p>
            <a:pPr marL="0" marR="0" lvl="0" indent="0" algn="l" defTabSz="881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165261" indent="-165261" defTabSz="881390">
              <a:buFont typeface="Arial" panose="020B0604020202020204" pitchFamily="34" charset="0"/>
              <a:buChar char="•"/>
              <a:defRPr/>
            </a:pPr>
            <a:r>
              <a:rPr lang="en-US" dirty="0"/>
              <a:t>released first Friday of the</a:t>
            </a:r>
            <a:r>
              <a:rPr lang="en-US" baseline="0" dirty="0"/>
              <a:t> month (8:30 am)</a:t>
            </a:r>
          </a:p>
          <a:p>
            <a:pPr marL="165261" indent="-165261" defTabSz="88139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check for revisions of prior 3 months</a:t>
            </a:r>
          </a:p>
          <a:p>
            <a:pPr marL="165261" indent="-165261" defTabSz="88139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must update right margin notes</a:t>
            </a:r>
          </a:p>
          <a:p>
            <a:pPr marL="0" marR="0" lvl="0" indent="0" algn="l" defTabSz="881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defTabSz="881390">
              <a:defRPr/>
            </a:pPr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1C403-D660-AB86-FB02-664A670F9A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6D79A7-9835-4429-B17D-21435142744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106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7150" y="857250"/>
            <a:ext cx="41052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MONTHLY</a:t>
            </a:r>
          </a:p>
          <a:p>
            <a:pPr defTabSz="881390">
              <a:defRPr/>
            </a:pPr>
            <a:r>
              <a:rPr lang="en-US" dirty="0"/>
              <a:t>reviewed/confirmed/revised: </a:t>
            </a:r>
            <a:r>
              <a:rPr lang="en-US" b="1" dirty="0"/>
              <a:t>2026.01.09 </a:t>
            </a:r>
            <a:r>
              <a:rPr lang="en-US" b="1" dirty="0" err="1"/>
              <a:t>tws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source</a:t>
            </a:r>
            <a:r>
              <a:rPr lang="en-US" dirty="0"/>
              <a:t>:</a:t>
            </a:r>
            <a:r>
              <a:rPr lang="en-US" baseline="0" dirty="0"/>
              <a:t> bls.gov</a:t>
            </a:r>
          </a:p>
          <a:p>
            <a:endParaRPr lang="en-US" baseline="0" dirty="0"/>
          </a:p>
          <a:p>
            <a:pPr marL="0" marR="0" lvl="0" indent="0" algn="l" defTabSz="881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https://data.bls.gov/series-report</a:t>
            </a:r>
          </a:p>
          <a:p>
            <a:pPr defTabSz="881390">
              <a:defRPr/>
            </a:pPr>
            <a:endParaRPr lang="en-US" dirty="0"/>
          </a:p>
          <a:p>
            <a:r>
              <a:rPr lang="en-US" b="1" baseline="0" dirty="0"/>
              <a:t>series codes:</a:t>
            </a:r>
          </a:p>
          <a:p>
            <a:endParaRPr lang="en-US" b="1" baseline="0" dirty="0"/>
          </a:p>
          <a:p>
            <a:pPr marL="165261" indent="-165261" defTabSz="881390">
              <a:buFont typeface="Arial" panose="020B0604020202020204" pitchFamily="34" charset="0"/>
              <a:buChar char="•"/>
              <a:defRPr/>
            </a:pPr>
            <a:r>
              <a:rPr lang="en-US" dirty="0"/>
              <a:t>LNS13327709</a:t>
            </a:r>
          </a:p>
          <a:p>
            <a:pPr marL="165261" indent="-165261" defTabSz="88139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LNS14000000</a:t>
            </a:r>
          </a:p>
          <a:p>
            <a:pPr marL="165261" indent="-165261" defTabSz="881390">
              <a:buFont typeface="Arial" panose="020B0604020202020204" pitchFamily="34" charset="0"/>
              <a:buChar char="•"/>
              <a:defRPr/>
            </a:pPr>
            <a:r>
              <a:rPr lang="en-US" dirty="0"/>
              <a:t>LNS11300000</a:t>
            </a:r>
            <a:endParaRPr lang="en-US" b="1" baseline="0" dirty="0"/>
          </a:p>
          <a:p>
            <a:pPr defTabSz="881390">
              <a:defRPr/>
            </a:pPr>
            <a:endParaRPr lang="en-US" dirty="0"/>
          </a:p>
          <a:p>
            <a:pPr marL="165261" indent="-165261" defTabSz="881390">
              <a:buFont typeface="Arial" panose="020B0604020202020204" pitchFamily="34" charset="0"/>
              <a:buChar char="•"/>
              <a:defRPr/>
            </a:pPr>
            <a:r>
              <a:rPr lang="en-US" dirty="0"/>
              <a:t>released first Friday of the</a:t>
            </a:r>
            <a:r>
              <a:rPr lang="en-US" baseline="0" dirty="0"/>
              <a:t> month (8:30 am)</a:t>
            </a:r>
          </a:p>
          <a:p>
            <a:pPr marL="165261" indent="-165261" defTabSz="881390">
              <a:buFont typeface="Arial" panose="020B0604020202020204" pitchFamily="34" charset="0"/>
              <a:buChar char="•"/>
              <a:defRPr/>
            </a:pPr>
            <a:r>
              <a:rPr lang="en-US" b="1" baseline="0" dirty="0"/>
              <a:t>Column format</a:t>
            </a:r>
            <a:r>
              <a:rPr lang="en-US" baseline="0" dirty="0"/>
              <a:t>, current year, most recent month only</a:t>
            </a:r>
          </a:p>
          <a:p>
            <a:pPr marL="165261" indent="-165261" defTabSz="881390">
              <a:buFont typeface="Arial" panose="020B0604020202020204" pitchFamily="34" charset="0"/>
              <a:buChar char="•"/>
              <a:defRPr/>
            </a:pPr>
            <a:r>
              <a:rPr lang="en-US" b="1" baseline="0" dirty="0"/>
              <a:t>original data value </a:t>
            </a:r>
          </a:p>
          <a:p>
            <a:pPr marL="165261" indent="-165261" defTabSz="881390">
              <a:buFont typeface="Arial" panose="020B0604020202020204" pitchFamily="34" charset="0"/>
              <a:buChar char="•"/>
              <a:defRPr/>
            </a:pPr>
            <a:r>
              <a:rPr lang="en-US" b="1" baseline="0" dirty="0"/>
              <a:t>12-mo net change</a:t>
            </a:r>
          </a:p>
          <a:p>
            <a:pPr marL="165261" indent="-165261" defTabSz="881390">
              <a:buFont typeface="Arial" panose="020B0604020202020204" pitchFamily="34" charset="0"/>
              <a:buChar char="•"/>
              <a:defRPr/>
            </a:pPr>
            <a:endParaRPr lang="en-US" b="1" baseline="0" dirty="0"/>
          </a:p>
          <a:p>
            <a:pPr marL="165261" indent="-165261" defTabSz="88139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check for revisions of prior 3 months</a:t>
            </a:r>
          </a:p>
          <a:p>
            <a:pPr marL="165261" indent="-165261" defTabSz="88139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must update right margin notes</a:t>
            </a:r>
          </a:p>
          <a:p>
            <a:pPr marL="165261" indent="-165261" defTabSz="88139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must update </a:t>
            </a:r>
            <a:r>
              <a:rPr lang="en-US" b="1" baseline="0" dirty="0"/>
              <a:t>BOTH</a:t>
            </a:r>
            <a:r>
              <a:rPr lang="en-US" baseline="0" dirty="0"/>
              <a:t> graphs &amp; data in each</a:t>
            </a:r>
          </a:p>
          <a:p>
            <a:pPr defTabSz="881390">
              <a:defRPr/>
            </a:pPr>
            <a:endParaRPr lang="en-US" baseline="0" dirty="0"/>
          </a:p>
          <a:p>
            <a:pPr defTabSz="881390">
              <a:defRPr/>
            </a:pPr>
            <a:r>
              <a:rPr lang="en-US" baseline="0" dirty="0"/>
              <a:t>Explanation of codes:</a:t>
            </a:r>
          </a:p>
          <a:p>
            <a:pPr marL="165261" indent="-165261" defTabSz="881390">
              <a:buFont typeface="Arial" panose="020B0604020202020204" pitchFamily="34" charset="0"/>
              <a:buChar char="•"/>
              <a:defRPr/>
            </a:pPr>
            <a:r>
              <a:rPr lang="en-US" dirty="0"/>
              <a:t>LNS13327709  U-6: Total unemployed, plus all marginally attached workers plus total employed part time for economic reasons, as a percent of all civilian labor force plus all marginally attached workers</a:t>
            </a:r>
          </a:p>
          <a:p>
            <a:pPr marL="165261" indent="-165261" defTabSz="88139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LNS14000000  UR: Unemployment Rate</a:t>
            </a:r>
          </a:p>
          <a:p>
            <a:pPr marL="165261" indent="-165261" defTabSz="881390">
              <a:buFont typeface="Arial" panose="020B0604020202020204" pitchFamily="34" charset="0"/>
              <a:buChar char="•"/>
              <a:defRPr/>
            </a:pPr>
            <a:r>
              <a:rPr lang="en-US" dirty="0"/>
              <a:t>LNS11300000  </a:t>
            </a:r>
            <a:r>
              <a:rPr lang="en-US" baseline="0" dirty="0"/>
              <a:t>LFPR: Labor Force Participation Rate</a:t>
            </a:r>
          </a:p>
          <a:p>
            <a:pPr defTabSz="881390">
              <a:defRPr/>
            </a:pPr>
            <a:endParaRPr lang="en-US" baseline="0" dirty="0"/>
          </a:p>
          <a:p>
            <a:pPr marL="165237" indent="-165237" defTabSz="973974">
              <a:buFont typeface="Arial" panose="020B0604020202020204" pitchFamily="34" charset="0"/>
              <a:buChar char="•"/>
              <a:defRPr/>
            </a:pPr>
            <a:endParaRPr lang="en-US" baseline="0" dirty="0"/>
          </a:p>
          <a:p>
            <a:pPr marL="165237" indent="-165237" defTabSz="973974">
              <a:buFont typeface="Arial" panose="020B0604020202020204" pitchFamily="34" charset="0"/>
              <a:buChar char="•"/>
              <a:defRPr/>
            </a:pPr>
            <a:endParaRPr lang="en-US" baseline="0" dirty="0"/>
          </a:p>
          <a:p>
            <a:pPr marL="165237" indent="-165237" defTabSz="973974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5092A-D9BF-497B-A617-DC2E5AD8D33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104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>
                <a:latin typeface="Cambria" panose="02040503050406030204" pitchFamily="18" charset="0"/>
                <a:ea typeface="Cambria" panose="02040503050406030204" pitchFamily="18" charset="0"/>
              </a:rPr>
              <a:t>reviewed/confirmed/revised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: 3.01.2025</a:t>
            </a:r>
          </a:p>
          <a:p>
            <a:endParaRPr lang="en-US" sz="1200" i="1" dirty="0"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i="1" dirty="0">
                <a:highlight>
                  <a:srgbClr val="FFFF00"/>
                </a:highlight>
              </a:rPr>
              <a:t>MSA </a:t>
            </a:r>
            <a:r>
              <a:rPr lang="en-US" b="1" i="1" dirty="0">
                <a:highlight>
                  <a:srgbClr val="FFFF00"/>
                </a:highlight>
              </a:rPr>
              <a:t>unchained</a:t>
            </a:r>
            <a:r>
              <a:rPr lang="en-US" i="1" dirty="0">
                <a:highlight>
                  <a:srgbClr val="FFFF00"/>
                </a:highlight>
              </a:rPr>
              <a:t>: https://fred.stlouisfed.org/series/NGMP47900</a:t>
            </a:r>
          </a:p>
          <a:p>
            <a:endParaRPr lang="en-US" i="1" dirty="0">
              <a:highlight>
                <a:srgbClr val="FFFF00"/>
              </a:highlight>
            </a:endParaRPr>
          </a:p>
          <a:p>
            <a:r>
              <a:rPr lang="en-US" b="0" i="1" dirty="0">
                <a:highlight>
                  <a:srgbClr val="FFFF00"/>
                </a:highlight>
              </a:rPr>
              <a:t>Washington MSA GDP </a:t>
            </a:r>
            <a:r>
              <a:rPr lang="en-US" b="1" i="1" dirty="0">
                <a:highlight>
                  <a:srgbClr val="FFFF00"/>
                </a:highlight>
              </a:rPr>
              <a:t>2017 chained dollars </a:t>
            </a:r>
          </a:p>
          <a:p>
            <a:r>
              <a:rPr lang="en-US" i="1" dirty="0">
                <a:highlight>
                  <a:srgbClr val="FFFF00"/>
                </a:highlight>
              </a:rPr>
              <a:t>https://fred.stlouisfed.org/series/RGMP47900</a:t>
            </a:r>
          </a:p>
          <a:p>
            <a:endParaRPr lang="en-US" i="1" dirty="0">
              <a:highlight>
                <a:srgbClr val="FFFF00"/>
              </a:highlight>
            </a:endParaRPr>
          </a:p>
          <a:p>
            <a:endParaRPr lang="en-US" i="1" dirty="0">
              <a:highlight>
                <a:srgbClr val="FFFF00"/>
              </a:highlight>
            </a:endParaRPr>
          </a:p>
          <a:p>
            <a:r>
              <a:rPr lang="en-US" i="1" dirty="0">
                <a:highlight>
                  <a:srgbClr val="FFFF00"/>
                </a:highlight>
              </a:rPr>
              <a:t>US GDP TABLE 1.1.6 -</a:t>
            </a:r>
            <a:r>
              <a:rPr lang="en-US" b="1" i="1" dirty="0">
                <a:highlight>
                  <a:srgbClr val="FFFF00"/>
                </a:highlight>
              </a:rPr>
              <a:t>CHAINED</a:t>
            </a:r>
          </a:p>
          <a:p>
            <a:r>
              <a:rPr lang="en-US" i="1" dirty="0">
                <a:highlight>
                  <a:srgbClr val="FFFF00"/>
                </a:highlight>
              </a:rPr>
              <a:t>https://apps.bea.gov/iTable/?reqid=19&amp;step=2&amp;isuri=1&amp;categories=survey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1" dirty="0">
                <a:highlight>
                  <a:srgbClr val="FFFF00"/>
                </a:highlight>
              </a:rPr>
              <a:t>MSA unchained</a:t>
            </a:r>
            <a:r>
              <a:rPr lang="en-US" i="1" dirty="0">
                <a:highlight>
                  <a:srgbClr val="FFFF00"/>
                </a:highlight>
              </a:rPr>
              <a:t>: https://fred.stlouisfed.org/series/NGMP47900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6D79A7-9835-4429-B17D-21435142744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795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59063" y="893763"/>
            <a:ext cx="4286250" cy="2416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000" b="1" dirty="0">
                <a:latin typeface="Cambria" panose="02040503050406030204" pitchFamily="18" charset="0"/>
                <a:ea typeface="Cambria" panose="02040503050406030204" pitchFamily="18" charset="0"/>
              </a:rPr>
              <a:t>MONTHLY</a:t>
            </a:r>
          </a:p>
          <a:p>
            <a:r>
              <a:rPr lang="en-US" sz="1000" b="0" i="0" kern="1200" baseline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reviewed/confirmed/revised: </a:t>
            </a:r>
            <a:r>
              <a:rPr lang="en-US" sz="1000" b="1" i="0" kern="1200" baseline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2026.1.07</a:t>
            </a:r>
            <a:endParaRPr lang="en-US" sz="1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b="1" dirty="0">
                <a:latin typeface="Cambria" panose="02040503050406030204" pitchFamily="18" charset="0"/>
                <a:ea typeface="Cambria" panose="02040503050406030204" pitchFamily="18" charset="0"/>
              </a:rPr>
              <a:t>source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: Bureau of Labor Statistics</a:t>
            </a:r>
            <a:r>
              <a:rPr lang="en-US" sz="1000" baseline="0" dirty="0">
                <a:latin typeface="Cambria" panose="02040503050406030204" pitchFamily="18" charset="0"/>
                <a:ea typeface="Cambria" panose="02040503050406030204" pitchFamily="18" charset="0"/>
              </a:rPr>
              <a:t> (bls.gov)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/>
              <a:t>https://data.bls.gov/series-report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1" baseline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00" b="1" baseline="0" dirty="0">
                <a:latin typeface="Cambria" panose="02040503050406030204" pitchFamily="18" charset="0"/>
                <a:ea typeface="Cambria" panose="02040503050406030204" pitchFamily="18" charset="0"/>
              </a:rPr>
              <a:t>series code: </a:t>
            </a:r>
            <a:r>
              <a:rPr lang="en-US" sz="1000" baseline="0" dirty="0">
                <a:latin typeface="Cambria" panose="02040503050406030204" pitchFamily="18" charset="0"/>
                <a:ea typeface="Cambria" panose="02040503050406030204" pitchFamily="18" charset="0"/>
              </a:rPr>
              <a:t>SMU11479000000000001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000" baseline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Python BLS rename: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DCMSA_TotEmp</a:t>
            </a:r>
            <a:endParaRPr lang="en-US" sz="1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000" b="1" baseline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00" b="1" baseline="0" dirty="0">
                <a:latin typeface="Cambria" panose="02040503050406030204" pitchFamily="18" charset="0"/>
                <a:ea typeface="Cambria" panose="02040503050406030204" pitchFamily="18" charset="0"/>
              </a:rPr>
              <a:t>column format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00" baseline="0" dirty="0">
                <a:latin typeface="Cambria" panose="02040503050406030204" pitchFamily="18" charset="0"/>
                <a:ea typeface="Cambria" panose="02040503050406030204" pitchFamily="18" charset="0"/>
              </a:rPr>
              <a:t>year range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00" b="1" baseline="0" dirty="0">
                <a:latin typeface="Cambria" panose="02040503050406030204" pitchFamily="18" charset="0"/>
                <a:ea typeface="Cambria" panose="02040503050406030204" pitchFamily="18" charset="0"/>
              </a:rPr>
              <a:t>original data value </a:t>
            </a:r>
            <a:r>
              <a:rPr lang="en-US" sz="1000" b="0" baseline="0" dirty="0">
                <a:latin typeface="Cambria" panose="02040503050406030204" pitchFamily="18" charset="0"/>
                <a:ea typeface="Cambria" panose="02040503050406030204" pitchFamily="18" charset="0"/>
              </a:rPr>
              <a:t>(and)</a:t>
            </a:r>
            <a:endParaRPr lang="en-US" sz="1000" b="1" baseline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00" b="1" baseline="0" dirty="0">
                <a:latin typeface="Cambria" panose="02040503050406030204" pitchFamily="18" charset="0"/>
                <a:ea typeface="Cambria" panose="02040503050406030204" pitchFamily="18" charset="0"/>
              </a:rPr>
              <a:t>12-month net change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00" baseline="0" dirty="0">
                <a:latin typeface="Cambria" panose="02040503050406030204" pitchFamily="18" charset="0"/>
                <a:ea typeface="Cambria" panose="02040503050406030204" pitchFamily="18" charset="0"/>
              </a:rPr>
              <a:t>all time periods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000" baseline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b="1" dirty="0">
                <a:latin typeface="Cambria" panose="02040503050406030204" pitchFamily="18" charset="0"/>
                <a:ea typeface="Cambria" panose="02040503050406030204" pitchFamily="18" charset="0"/>
              </a:rPr>
              <a:t>released third Friday of the</a:t>
            </a:r>
            <a:r>
              <a:rPr lang="en-US" sz="1000" b="1" baseline="0" dirty="0">
                <a:latin typeface="Cambria" panose="02040503050406030204" pitchFamily="18" charset="0"/>
                <a:ea typeface="Cambria" panose="02040503050406030204" pitchFamily="18" charset="0"/>
              </a:rPr>
              <a:t> month </a:t>
            </a:r>
            <a:r>
              <a:rPr lang="en-US" sz="1000" baseline="0" dirty="0">
                <a:latin typeface="Cambria" panose="02040503050406030204" pitchFamily="18" charset="0"/>
                <a:ea typeface="Cambria" panose="02040503050406030204" pitchFamily="18" charset="0"/>
              </a:rPr>
              <a:t>(10am)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baseline="0" dirty="0">
                <a:latin typeface="Cambria" panose="02040503050406030204" pitchFamily="18" charset="0"/>
                <a:ea typeface="Cambria" panose="02040503050406030204" pitchFamily="18" charset="0"/>
              </a:rPr>
              <a:t>check for revisions of prior 3 months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baseline="0" dirty="0">
                <a:latin typeface="Cambria" panose="02040503050406030204" pitchFamily="18" charset="0"/>
                <a:ea typeface="Cambria" panose="02040503050406030204" pitchFamily="18" charset="0"/>
              </a:rPr>
              <a:t>annual = MOTYC = 12-month net change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baseline="0" dirty="0">
                <a:latin typeface="Cambria" panose="02040503050406030204" pitchFamily="18" charset="0"/>
                <a:ea typeface="Cambria" panose="02040503050406030204" pitchFamily="18" charset="0"/>
              </a:rPr>
              <a:t>must update right arrow &amp; margin notes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000" baseline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aseline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***</a:t>
            </a:r>
          </a:p>
          <a:p>
            <a:r>
              <a:rPr lang="en-US" sz="1000" b="1" dirty="0">
                <a:latin typeface="Cambria" panose="02040503050406030204" pitchFamily="18" charset="0"/>
                <a:ea typeface="Cambria" panose="02040503050406030204" pitchFamily="18" charset="0"/>
              </a:rPr>
              <a:t>State and Area Employment, Hours, and Earnings</a:t>
            </a:r>
          </a:p>
          <a:p>
            <a:r>
              <a:rPr lang="en-US" sz="1000" b="1" dirty="0">
                <a:latin typeface="Cambria" panose="02040503050406030204" pitchFamily="18" charset="0"/>
                <a:ea typeface="Cambria" panose="02040503050406030204" pitchFamily="18" charset="0"/>
              </a:rPr>
              <a:t>Series Id:    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SMU11479000000000001</a:t>
            </a:r>
            <a:b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Not Seasonally Adjusted</a:t>
            </a:r>
            <a:b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000" b="1" dirty="0">
                <a:latin typeface="Cambria" panose="02040503050406030204" pitchFamily="18" charset="0"/>
                <a:ea typeface="Cambria" panose="02040503050406030204" pitchFamily="18" charset="0"/>
              </a:rPr>
              <a:t>State:        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District of Columbia</a:t>
            </a:r>
            <a:b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000" b="1" dirty="0">
                <a:latin typeface="Cambria" panose="02040503050406030204" pitchFamily="18" charset="0"/>
                <a:ea typeface="Cambria" panose="02040503050406030204" pitchFamily="18" charset="0"/>
              </a:rPr>
              <a:t>Area:         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Washington-Arlington-Alexandria, DC-VA-MD-WV</a:t>
            </a:r>
            <a:b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Supersector</a:t>
            </a:r>
            <a:r>
              <a:rPr lang="en-US" sz="1000" b="1" dirty="0">
                <a:latin typeface="Cambria" panose="02040503050406030204" pitchFamily="18" charset="0"/>
                <a:ea typeface="Cambria" panose="02040503050406030204" pitchFamily="18" charset="0"/>
              </a:rPr>
              <a:t>:  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Total Nonfarm</a:t>
            </a:r>
            <a:b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000" b="1" dirty="0">
                <a:latin typeface="Cambria" panose="02040503050406030204" pitchFamily="18" charset="0"/>
                <a:ea typeface="Cambria" panose="02040503050406030204" pitchFamily="18" charset="0"/>
              </a:rPr>
              <a:t>Industry:     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Total Nonfarm</a:t>
            </a:r>
            <a:b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000" b="1" dirty="0">
                <a:latin typeface="Cambria" panose="02040503050406030204" pitchFamily="18" charset="0"/>
                <a:ea typeface="Cambria" panose="02040503050406030204" pitchFamily="18" charset="0"/>
              </a:rPr>
              <a:t>Data Type:    </a:t>
            </a:r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All Employees, In Thousands</a:t>
            </a:r>
            <a:endParaRPr lang="en-US" sz="1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="0" i="0" kern="1200" baseline="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70D3B-8880-43CB-A11F-6BDCF5314A3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39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MONTHLY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reviewed/confirmed/revised: </a:t>
            </a:r>
            <a:r>
              <a:rPr lang="en-US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2026.01.07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source</a:t>
            </a:r>
            <a:r>
              <a:rPr lang="en-US" dirty="0"/>
              <a:t>:</a:t>
            </a:r>
            <a:r>
              <a:rPr lang="en-US" baseline="0" dirty="0"/>
              <a:t> bls.gov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/>
              <a:t>https://data.bls.gov/series-report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baseline="0" dirty="0"/>
              <a:t>series code: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SMU11479009091000001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baseline="0" dirty="0"/>
              <a:t>column format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/>
              <a:t>year range (this, last)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baseline="0" dirty="0"/>
              <a:t>original data value </a:t>
            </a:r>
            <a:r>
              <a:rPr lang="en-US" b="0" baseline="0" dirty="0"/>
              <a:t>(and)</a:t>
            </a:r>
            <a:endParaRPr lang="en-US" b="1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baseline="0" dirty="0"/>
              <a:t>12-month net change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/>
              <a:t>all time periods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  <a:p>
            <a:r>
              <a:rPr lang="en-US" b="1" dirty="0"/>
              <a:t>State and Area Employment, Hours, and Earnings</a:t>
            </a:r>
          </a:p>
          <a:p>
            <a:r>
              <a:rPr lang="en-US" dirty="0"/>
              <a:t>Not Seasonally Adjusted</a:t>
            </a:r>
            <a:br>
              <a:rPr lang="en-US" dirty="0"/>
            </a:br>
            <a:r>
              <a:rPr lang="en-US" b="1" dirty="0"/>
              <a:t>State:        </a:t>
            </a:r>
            <a:r>
              <a:rPr lang="en-US" dirty="0"/>
              <a:t>District of Columbia</a:t>
            </a:r>
            <a:br>
              <a:rPr lang="en-US" dirty="0"/>
            </a:br>
            <a:r>
              <a:rPr lang="en-US" b="1" dirty="0"/>
              <a:t>Area:         </a:t>
            </a:r>
            <a:r>
              <a:rPr lang="en-US" dirty="0"/>
              <a:t>Washington-Arlington-Alexandria, DC-VA-MD-WV</a:t>
            </a:r>
            <a:br>
              <a:rPr lang="en-US" dirty="0"/>
            </a:br>
            <a:r>
              <a:rPr lang="en-US" b="1" dirty="0" err="1"/>
              <a:t>Supersector</a:t>
            </a:r>
            <a:r>
              <a:rPr lang="en-US" b="1" dirty="0"/>
              <a:t>:  </a:t>
            </a:r>
            <a:r>
              <a:rPr lang="en-US" dirty="0"/>
              <a:t>Government</a:t>
            </a:r>
            <a:br>
              <a:rPr lang="en-US" dirty="0"/>
            </a:br>
            <a:r>
              <a:rPr lang="en-US" b="1" dirty="0"/>
              <a:t>Industry:     </a:t>
            </a:r>
            <a:r>
              <a:rPr lang="en-US" dirty="0"/>
              <a:t>Federal Government</a:t>
            </a:r>
            <a:br>
              <a:rPr lang="en-US" dirty="0"/>
            </a:br>
            <a:r>
              <a:rPr lang="en-US" b="1" dirty="0"/>
              <a:t>Data Type:    </a:t>
            </a:r>
            <a:r>
              <a:rPr lang="en-US" dirty="0"/>
              <a:t>All Employees, In Thousands</a:t>
            </a:r>
          </a:p>
          <a:p>
            <a:endParaRPr lang="en-US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released third Friday of the</a:t>
            </a:r>
            <a:r>
              <a:rPr lang="en-US" baseline="0" dirty="0"/>
              <a:t> month (10am)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check for revisions of prior 3 months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must update right margin note month &amp; value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ranked by most jobs of the previous year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6D79A7-9835-4429-B17D-21435142744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712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MONTHLY</a:t>
            </a:r>
          </a:p>
          <a:p>
            <a:pPr defTabSz="881390">
              <a:defRPr/>
            </a:pPr>
            <a:r>
              <a:rPr lang="en-US" dirty="0"/>
              <a:t>reviewed/confirmed/revised: </a:t>
            </a:r>
            <a:r>
              <a:rPr lang="en-US" b="1" dirty="0"/>
              <a:t>2026.01.07</a:t>
            </a:r>
          </a:p>
          <a:p>
            <a:r>
              <a:rPr lang="en-US" b="1" dirty="0"/>
              <a:t>source</a:t>
            </a:r>
            <a:r>
              <a:rPr lang="en-US" dirty="0"/>
              <a:t>:</a:t>
            </a:r>
            <a:r>
              <a:rPr lang="en-US" baseline="0" dirty="0"/>
              <a:t> bls.gov</a:t>
            </a:r>
          </a:p>
          <a:p>
            <a:pPr defTabSz="881390">
              <a:defRPr/>
            </a:pPr>
            <a:endParaRPr lang="en-US" baseline="0" dirty="0"/>
          </a:p>
          <a:p>
            <a:pPr marL="0" marR="0" lvl="0" indent="0" algn="l" defTabSz="881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https://data.bls.gov/series-report</a:t>
            </a:r>
          </a:p>
          <a:p>
            <a:pPr defTabSz="881390">
              <a:defRPr/>
            </a:pPr>
            <a:endParaRPr lang="en-US" baseline="0" dirty="0"/>
          </a:p>
          <a:p>
            <a:r>
              <a:rPr lang="en-US" b="1" baseline="0" dirty="0"/>
              <a:t>series code: </a:t>
            </a:r>
          </a:p>
          <a:p>
            <a:r>
              <a:rPr lang="en-US" baseline="0" dirty="0"/>
              <a:t>SMU11479006000000001</a:t>
            </a:r>
          </a:p>
          <a:p>
            <a:endParaRPr lang="en-US" baseline="0" dirty="0"/>
          </a:p>
          <a:p>
            <a:pPr defTabSz="881390">
              <a:defRPr/>
            </a:pPr>
            <a:r>
              <a:rPr lang="en-US" b="1" baseline="0" dirty="0"/>
              <a:t>column format</a:t>
            </a:r>
          </a:p>
          <a:p>
            <a:pPr defTabSz="881390">
              <a:defRPr/>
            </a:pPr>
            <a:r>
              <a:rPr lang="en-US" baseline="0" dirty="0"/>
              <a:t>year range (this, last)</a:t>
            </a:r>
          </a:p>
          <a:p>
            <a:pPr defTabSz="881390">
              <a:defRPr/>
            </a:pPr>
            <a:r>
              <a:rPr lang="en-US" b="1" baseline="0" dirty="0"/>
              <a:t>original data value </a:t>
            </a:r>
            <a:r>
              <a:rPr lang="en-US" b="0" baseline="0" dirty="0"/>
              <a:t>(and)</a:t>
            </a:r>
            <a:endParaRPr lang="en-US" b="1" baseline="0" dirty="0"/>
          </a:p>
          <a:p>
            <a:pPr defTabSz="881390">
              <a:defRPr/>
            </a:pPr>
            <a:r>
              <a:rPr lang="en-US" b="1" baseline="0" dirty="0"/>
              <a:t>12-month net change</a:t>
            </a:r>
          </a:p>
          <a:p>
            <a:pPr defTabSz="881390">
              <a:defRPr/>
            </a:pPr>
            <a:r>
              <a:rPr lang="en-US" baseline="0" dirty="0"/>
              <a:t>all time periods</a:t>
            </a:r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="1" dirty="0"/>
              <a:t>State and Area Employment, Hours, and Earnings</a:t>
            </a:r>
          </a:p>
          <a:p>
            <a:br>
              <a:rPr lang="en-US" dirty="0"/>
            </a:br>
            <a:r>
              <a:rPr lang="en-US" b="1" dirty="0"/>
              <a:t>Series Id:    </a:t>
            </a:r>
            <a:br>
              <a:rPr lang="en-US" dirty="0"/>
            </a:br>
            <a:r>
              <a:rPr lang="en-US" dirty="0"/>
              <a:t>Not Seasonally Adjusted</a:t>
            </a:r>
            <a:br>
              <a:rPr lang="en-US" dirty="0"/>
            </a:br>
            <a:r>
              <a:rPr lang="en-US" b="1" dirty="0"/>
              <a:t>State:        </a:t>
            </a:r>
            <a:r>
              <a:rPr lang="en-US" dirty="0"/>
              <a:t>District of Columbia</a:t>
            </a:r>
            <a:br>
              <a:rPr lang="en-US" dirty="0"/>
            </a:br>
            <a:r>
              <a:rPr lang="en-US" b="1" dirty="0"/>
              <a:t>Area:         </a:t>
            </a:r>
            <a:r>
              <a:rPr lang="en-US" dirty="0"/>
              <a:t>Washington-Arlington-Alexandria, DC-VA-MD-WV</a:t>
            </a:r>
            <a:br>
              <a:rPr lang="en-US" dirty="0"/>
            </a:br>
            <a:r>
              <a:rPr lang="en-US" b="1" dirty="0" err="1"/>
              <a:t>Supersector</a:t>
            </a:r>
            <a:r>
              <a:rPr lang="en-US" b="1" dirty="0"/>
              <a:t>:  </a:t>
            </a:r>
            <a:r>
              <a:rPr lang="en-US" dirty="0"/>
              <a:t>Professional and Business Services</a:t>
            </a:r>
            <a:br>
              <a:rPr lang="en-US" dirty="0"/>
            </a:br>
            <a:r>
              <a:rPr lang="en-US" b="1" dirty="0"/>
              <a:t>Industry:     </a:t>
            </a:r>
            <a:r>
              <a:rPr lang="en-US" dirty="0"/>
              <a:t>Professional and Business Services</a:t>
            </a:r>
            <a:br>
              <a:rPr lang="en-US" dirty="0"/>
            </a:br>
            <a:r>
              <a:rPr lang="en-US" b="1" dirty="0"/>
              <a:t>Data Type:    </a:t>
            </a:r>
            <a:r>
              <a:rPr lang="en-US" dirty="0"/>
              <a:t>All Employees, In Thousands</a:t>
            </a:r>
          </a:p>
          <a:p>
            <a:endParaRPr lang="en-US" dirty="0"/>
          </a:p>
          <a:p>
            <a:pPr marL="165261" indent="-165261" defTabSz="881390">
              <a:buFont typeface="Arial" panose="020B0604020202020204" pitchFamily="34" charset="0"/>
              <a:buChar char="•"/>
              <a:defRPr/>
            </a:pPr>
            <a:r>
              <a:rPr lang="en-US" dirty="0"/>
              <a:t>released third Friday of the</a:t>
            </a:r>
            <a:r>
              <a:rPr lang="en-US" baseline="0" dirty="0"/>
              <a:t> month (10am)</a:t>
            </a:r>
          </a:p>
          <a:p>
            <a:pPr marL="165261" indent="-165261" defTabSz="88139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check for revisions of prior 3 months</a:t>
            </a:r>
          </a:p>
          <a:p>
            <a:pPr marL="165261" indent="-165261" defTabSz="881390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must update right margin note month &amp; value</a:t>
            </a:r>
          </a:p>
          <a:p>
            <a:pPr marL="165261" indent="-165261" defTabSz="881390">
              <a:buFont typeface="Arial" panose="020B0604020202020204" pitchFamily="34" charset="0"/>
              <a:buChar char="•"/>
              <a:defRPr/>
            </a:pPr>
            <a:endParaRPr lang="en-US" baseline="0" dirty="0"/>
          </a:p>
          <a:p>
            <a:pPr marL="165261" indent="-165261" defTabSz="881390">
              <a:buFont typeface="Arial" panose="020B0604020202020204" pitchFamily="34" charset="0"/>
              <a:buChar char="•"/>
              <a:defRPr/>
            </a:pPr>
            <a:endParaRPr lang="en-US" baseline="0" dirty="0"/>
          </a:p>
          <a:p>
            <a:pPr marL="165261" indent="-165261" defTabSz="881390">
              <a:buFont typeface="Arial" panose="020B0604020202020204" pitchFamily="34" charset="0"/>
              <a:buChar char="•"/>
              <a:defRPr/>
            </a:pPr>
            <a:endParaRPr lang="en-US" baseline="0" dirty="0"/>
          </a:p>
          <a:p>
            <a:pPr marL="165261" indent="-165261" defTabSz="881390">
              <a:buFont typeface="Arial" panose="020B0604020202020204" pitchFamily="34" charset="0"/>
              <a:buChar char="•"/>
              <a:defRPr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D79A7-9835-4429-B17D-21435142744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86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MONTHLY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kern="1200" baseline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reviewed/confirmed/revised: </a:t>
            </a:r>
            <a:r>
              <a:rPr lang="en-US" sz="1100" b="1" i="0" kern="1200" baseline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2026.01.07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b="1" i="0" kern="1200" baseline="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0" kern="1200" baseline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* Note: number in red box: current month – 02/2020 +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source</a:t>
            </a: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1100" baseline="0" dirty="0">
                <a:latin typeface="Cambria" panose="02040503050406030204" pitchFamily="18" charset="0"/>
                <a:ea typeface="Cambria" panose="02040503050406030204" pitchFamily="18" charset="0"/>
              </a:rPr>
              <a:t> bls.gov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0" b="0" i="0" kern="1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https://data.bls.gov/series-report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100" baseline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100" b="1" baseline="0" dirty="0">
                <a:latin typeface="Cambria" panose="02040503050406030204" pitchFamily="18" charset="0"/>
                <a:ea typeface="Cambria" panose="02040503050406030204" pitchFamily="18" charset="0"/>
              </a:rPr>
              <a:t>series codes: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100" baseline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SMU11479003000000001</a:t>
            </a:r>
          </a:p>
          <a:p>
            <a:pPr lvl="1"/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SMU11479004100000001</a:t>
            </a:r>
          </a:p>
          <a:p>
            <a:pPr lvl="1"/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SMU11479005000000001</a:t>
            </a:r>
          </a:p>
          <a:p>
            <a:pPr lvl="1"/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SMU11479004300000001</a:t>
            </a:r>
          </a:p>
          <a:p>
            <a:pPr lvl="1"/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SMU11479005500000001</a:t>
            </a:r>
          </a:p>
          <a:p>
            <a:pPr lvl="1"/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SMU11479001500000001</a:t>
            </a:r>
          </a:p>
          <a:p>
            <a:pPr lvl="1"/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SMU11479008000000001</a:t>
            </a:r>
          </a:p>
          <a:p>
            <a:pPr lvl="1"/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SMU11479004200000001</a:t>
            </a:r>
          </a:p>
          <a:p>
            <a:pPr lvl="1"/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SMU11479007000000001</a:t>
            </a:r>
          </a:p>
          <a:p>
            <a:pPr lvl="1"/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SMU11479009091000001</a:t>
            </a:r>
          </a:p>
          <a:p>
            <a:pPr lvl="1"/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SMU11479006500000001</a:t>
            </a:r>
          </a:p>
          <a:p>
            <a:pPr lvl="1"/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SMU11479009000000001</a:t>
            </a:r>
          </a:p>
          <a:p>
            <a:pPr lvl="1"/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SMU11479006000000001</a:t>
            </a:r>
          </a:p>
          <a:p>
            <a:pPr lvl="1"/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SMU11479000000000001</a:t>
            </a:r>
            <a:endParaRPr lang="en-US" dirty="0"/>
          </a:p>
          <a:p>
            <a:pPr lvl="1"/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baseline="0" dirty="0">
                <a:latin typeface="Cambria" panose="02040503050406030204" pitchFamily="18" charset="0"/>
                <a:ea typeface="Cambria" panose="02040503050406030204" pitchFamily="18" charset="0"/>
              </a:rPr>
              <a:t>Multi series</a:t>
            </a:r>
            <a:r>
              <a:rPr lang="en-US" sz="1200" baseline="0" dirty="0">
                <a:latin typeface="Cambria" panose="02040503050406030204" pitchFamily="18" charset="0"/>
                <a:ea typeface="Cambria" panose="02040503050406030204" pitchFamily="18" charset="0"/>
              </a:rPr>
              <a:t> table format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aseline="0" dirty="0">
                <a:latin typeface="Cambria" panose="02040503050406030204" pitchFamily="18" charset="0"/>
                <a:ea typeface="Cambria" panose="02040503050406030204" pitchFamily="18" charset="0"/>
              </a:rPr>
              <a:t>year (current year only)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baseline="0" dirty="0">
                <a:latin typeface="Cambria" panose="02040503050406030204" pitchFamily="18" charset="0"/>
                <a:ea typeface="Cambria" panose="02040503050406030204" pitchFamily="18" charset="0"/>
              </a:rPr>
              <a:t>Original (for red box calculations)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baseline="0" dirty="0">
                <a:latin typeface="Cambria" panose="02040503050406030204" pitchFamily="18" charset="0"/>
                <a:ea typeface="Cambria" panose="02040503050406030204" pitchFamily="18" charset="0"/>
              </a:rPr>
              <a:t>12-month net change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aseline="0" dirty="0">
                <a:latin typeface="Cambria" panose="02040503050406030204" pitchFamily="18" charset="0"/>
                <a:ea typeface="Cambria" panose="02040503050406030204" pitchFamily="18" charset="0"/>
              </a:rPr>
              <a:t>month (current month)</a:t>
            </a:r>
          </a:p>
          <a:p>
            <a:pPr lvl="1"/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must calculate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Local Government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(by subtracting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Federal Government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Total Government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 see worksheet regarding calculation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above chart excludes both Total Government and Non-Farm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ranked by most jobs of the previous year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b="0" i="0" kern="120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0" baseline="0" dirty="0">
                <a:latin typeface="Cambria" panose="02040503050406030204" pitchFamily="18" charset="0"/>
                <a:ea typeface="Cambria" panose="02040503050406030204" pitchFamily="18" charset="0"/>
              </a:rPr>
              <a:t>multi-series table format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0" baseline="0" dirty="0">
                <a:latin typeface="Cambria" panose="02040503050406030204" pitchFamily="18" charset="0"/>
                <a:ea typeface="Cambria" panose="02040503050406030204" pitchFamily="18" charset="0"/>
              </a:rPr>
              <a:t>year (current year only)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0" b="1" baseline="0" dirty="0">
                <a:latin typeface="Cambria" panose="02040503050406030204" pitchFamily="18" charset="0"/>
                <a:ea typeface="Cambria" panose="02040503050406030204" pitchFamily="18" charset="0"/>
              </a:rPr>
              <a:t>Original (for red box calculations)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0" b="1" baseline="0" dirty="0">
                <a:latin typeface="Cambria" panose="02040503050406030204" pitchFamily="18" charset="0"/>
                <a:ea typeface="Cambria" panose="02040503050406030204" pitchFamily="18" charset="0"/>
              </a:rPr>
              <a:t>12-month net change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0" baseline="0" dirty="0">
                <a:latin typeface="Cambria" panose="02040503050406030204" pitchFamily="18" charset="0"/>
                <a:ea typeface="Cambria" panose="02040503050406030204" pitchFamily="18" charset="0"/>
              </a:rPr>
              <a:t>month (current month)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100" baseline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1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6D79A7-9835-4429-B17D-21435142744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482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717" y="272934"/>
            <a:ext cx="11643276" cy="1356360"/>
          </a:xfrm>
        </p:spPr>
        <p:txBody>
          <a:bodyPr/>
          <a:lstStyle>
            <a:lvl1pPr algn="ctr">
              <a:defRPr b="1">
                <a:solidFill>
                  <a:srgbClr val="3F762B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222948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377619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23072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056899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332760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717" y="272934"/>
            <a:ext cx="11643276" cy="1356360"/>
          </a:xfrm>
        </p:spPr>
        <p:txBody>
          <a:bodyPr/>
          <a:lstStyle>
            <a:lvl1pPr algn="ctr">
              <a:defRPr b="1">
                <a:solidFill>
                  <a:srgbClr val="3F762B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117125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904263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069473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534686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911203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055402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98488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717" y="272934"/>
            <a:ext cx="11643276" cy="1356360"/>
          </a:xfrm>
        </p:spPr>
        <p:txBody>
          <a:bodyPr/>
          <a:lstStyle>
            <a:lvl1pPr algn="ctr">
              <a:defRPr b="1">
                <a:solidFill>
                  <a:srgbClr val="3F762B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555781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3973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194422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24730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375193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908901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717" y="272934"/>
            <a:ext cx="11643276" cy="1356360"/>
          </a:xfrm>
        </p:spPr>
        <p:txBody>
          <a:bodyPr/>
          <a:lstStyle>
            <a:lvl1pPr algn="ctr">
              <a:defRPr b="1">
                <a:solidFill>
                  <a:srgbClr val="3F762B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199850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18962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929983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40693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07119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472205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50586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717" y="272934"/>
            <a:ext cx="11643276" cy="1356360"/>
          </a:xfrm>
        </p:spPr>
        <p:txBody>
          <a:bodyPr/>
          <a:lstStyle>
            <a:lvl1pPr algn="ctr">
              <a:defRPr b="1">
                <a:solidFill>
                  <a:srgbClr val="3F762B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448733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5335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510893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148676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13327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717" y="272934"/>
            <a:ext cx="11643276" cy="1356360"/>
          </a:xfrm>
        </p:spPr>
        <p:txBody>
          <a:bodyPr/>
          <a:lstStyle>
            <a:lvl1pPr algn="ctr">
              <a:defRPr b="1">
                <a:solidFill>
                  <a:srgbClr val="3F762B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457626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0568" y="243840"/>
            <a:ext cx="11695634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0172" y="609600"/>
            <a:ext cx="9851089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0173" y="2057400"/>
            <a:ext cx="9848446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0168" y="6223829"/>
            <a:ext cx="2323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9D486AB-6AFB-47D0-829F-7113726D0822}" type="datetime1">
              <a:rPr lang="en-US" smtClean="0">
                <a:solidFill>
                  <a:srgbClr val="549E39"/>
                </a:solidFill>
              </a:rPr>
              <a:t>1/19/2026</a:t>
            </a:fld>
            <a:endParaRPr lang="en-US">
              <a:solidFill>
                <a:srgbClr val="549E3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6450" y="6223829"/>
            <a:ext cx="1701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6563412-00D9-4114-A8D3-4596E840221E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>
              <a:solidFill>
                <a:srgbClr val="549E39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237" y="258187"/>
            <a:ext cx="1113375" cy="1043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9ED1F0-707C-43DC-8DDE-DD3CE707993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70" y="32968"/>
            <a:ext cx="2241246" cy="135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3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6" r:id="rId2"/>
    <p:sldLayoutId id="2147483801" r:id="rId3"/>
  </p:sldLayoutIdLst>
  <p:transition/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0568" y="243841"/>
            <a:ext cx="11695634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0172" y="609600"/>
            <a:ext cx="9851089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0174" y="2057400"/>
            <a:ext cx="9848446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0168" y="6223831"/>
            <a:ext cx="2323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accent1"/>
                </a:solidFill>
              </a:defRPr>
            </a:lvl1pPr>
          </a:lstStyle>
          <a:p>
            <a:fld id="{5A374B85-1B43-4341-9E4A-25240741D887}" type="datetime1">
              <a:rPr lang="en-US" smtClean="0">
                <a:solidFill>
                  <a:srgbClr val="549E39"/>
                </a:solidFill>
              </a:rPr>
              <a:t>1/19/2026</a:t>
            </a:fld>
            <a:endParaRPr lang="en-US">
              <a:solidFill>
                <a:srgbClr val="549E3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6451" y="6223831"/>
            <a:ext cx="1701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accent1"/>
                </a:solidFill>
              </a:defRPr>
            </a:lvl1pPr>
          </a:lstStyle>
          <a:p>
            <a:fld id="{A6563412-00D9-4114-A8D3-4596E840221E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>
              <a:solidFill>
                <a:srgbClr val="549E39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238" y="258189"/>
            <a:ext cx="1113375" cy="10430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D54D0C-B1A9-4B3F-A244-E298D311D04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70" y="32968"/>
            <a:ext cx="2241246" cy="135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3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8" r:id="rId3"/>
    <p:sldLayoutId id="2147483819" r:id="rId4"/>
    <p:sldLayoutId id="2147483821" r:id="rId5"/>
  </p:sldLayoutIdLst>
  <p:transition/>
  <p:hf sldNum="0" hdr="0" ftr="0"/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accent1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029" indent="-182423" algn="l" defTabSz="912114" rtl="0" eaLnBrk="1" latinLnBrk="0" hangingPunct="1">
        <a:lnSpc>
          <a:spcPct val="90000"/>
        </a:lnSpc>
        <a:spcBef>
          <a:spcPts val="1397"/>
        </a:spcBef>
        <a:buClr>
          <a:schemeClr val="accent1"/>
        </a:buClr>
        <a:buSzPct val="80000"/>
        <a:buFont typeface="Corbel" pitchFamily="34" charset="0"/>
        <a:buChar char="•"/>
        <a:defRPr sz="2195" kern="1200">
          <a:solidFill>
            <a:schemeClr val="accent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456057" indent="-182423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SzPct val="80000"/>
        <a:buFont typeface="Corbel" pitchFamily="34" charset="0"/>
        <a:buChar char="•"/>
        <a:defRPr sz="1995" kern="1200">
          <a:solidFill>
            <a:schemeClr val="accent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729691" indent="-182423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SzPct val="80000"/>
        <a:buFont typeface="Corbel" pitchFamily="34" charset="0"/>
        <a:buChar char="•"/>
        <a:defRPr sz="1795" kern="1200">
          <a:solidFill>
            <a:schemeClr val="accent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003325" indent="-182423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SzPct val="80000"/>
        <a:buFont typeface="Corbel" pitchFamily="34" charset="0"/>
        <a:buChar char="•"/>
        <a:defRPr sz="1596" kern="1200">
          <a:solidFill>
            <a:schemeClr val="accent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1276960" indent="-182423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SzPct val="80000"/>
        <a:buFont typeface="Corbel" pitchFamily="34" charset="0"/>
        <a:buChar char="•"/>
        <a:defRPr sz="1596" kern="1200">
          <a:solidFill>
            <a:schemeClr val="accent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1596000" indent="-228029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SzPct val="80000"/>
        <a:buFont typeface="Corbel" pitchFamily="34" charset="0"/>
        <a:buChar char="•"/>
        <a:defRPr sz="1596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95250" indent="-228029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SzPct val="80000"/>
        <a:buFont typeface="Corbel" pitchFamily="34" charset="0"/>
        <a:buChar char="•"/>
        <a:defRPr sz="1596" kern="1200">
          <a:solidFill>
            <a:schemeClr val="accent1"/>
          </a:solidFill>
          <a:latin typeface="+mn-lt"/>
          <a:ea typeface="+mn-ea"/>
          <a:cs typeface="+mn-cs"/>
        </a:defRPr>
      </a:lvl7pPr>
      <a:lvl8pPr marL="2194500" indent="-228029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SzPct val="80000"/>
        <a:buFont typeface="Corbel" pitchFamily="34" charset="0"/>
        <a:buChar char="•"/>
        <a:defRPr sz="1596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93750" indent="-228029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SzPct val="80000"/>
        <a:buFont typeface="Corbel" pitchFamily="34" charset="0"/>
        <a:buChar char="•"/>
        <a:defRPr sz="1596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0568" y="243840"/>
            <a:ext cx="11695634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0172" y="609600"/>
            <a:ext cx="9851089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0173" y="2057400"/>
            <a:ext cx="9848446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0168" y="6223829"/>
            <a:ext cx="2323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D9D486AB-6AFB-47D0-829F-7113726D0822}" type="datetime1">
              <a:rPr lang="en-US" smtClean="0">
                <a:solidFill>
                  <a:srgbClr val="549E39"/>
                </a:solidFill>
              </a:rPr>
              <a:pPr/>
              <a:t>1/19/2026</a:t>
            </a:fld>
            <a:endParaRPr lang="en-US" dirty="0">
              <a:solidFill>
                <a:srgbClr val="549E3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6450" y="6223829"/>
            <a:ext cx="1701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6563412-00D9-4114-A8D3-4596E840221E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>
              <a:solidFill>
                <a:srgbClr val="549E39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237" y="258187"/>
            <a:ext cx="1113375" cy="1043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028638-5E48-405F-A1DD-5BC953CBE70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0" y="177994"/>
            <a:ext cx="1930020" cy="116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4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7" r:id="rId3"/>
    <p:sldLayoutId id="2147483828" r:id="rId4"/>
    <p:sldLayoutId id="2147483829" r:id="rId5"/>
  </p:sldLayoutIdLst>
  <p:transition/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0568" y="243841"/>
            <a:ext cx="11695634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0172" y="609600"/>
            <a:ext cx="9851089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0175" y="2057400"/>
            <a:ext cx="9848446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0168" y="6223833"/>
            <a:ext cx="2323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4">
                <a:solidFill>
                  <a:schemeClr val="accent1"/>
                </a:solidFill>
              </a:defRPr>
            </a:lvl1pPr>
          </a:lstStyle>
          <a:p>
            <a:fld id="{5A374B85-1B43-4341-9E4A-25240741D887}" type="datetime1">
              <a:rPr lang="en-US" smtClean="0">
                <a:solidFill>
                  <a:srgbClr val="549E39"/>
                </a:solidFill>
              </a:rPr>
              <a:t>1/19/2026</a:t>
            </a:fld>
            <a:endParaRPr lang="en-US" dirty="0">
              <a:solidFill>
                <a:srgbClr val="549E3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6452" y="6223833"/>
            <a:ext cx="1701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4">
                <a:solidFill>
                  <a:schemeClr val="accent1"/>
                </a:solidFill>
              </a:defRPr>
            </a:lvl1pPr>
          </a:lstStyle>
          <a:p>
            <a:fld id="{A6563412-00D9-4114-A8D3-4596E840221E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>
              <a:solidFill>
                <a:srgbClr val="549E39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239" y="258191"/>
            <a:ext cx="1113375" cy="10430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D54D0C-B1A9-4B3F-A244-E298D311D0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70" y="32968"/>
            <a:ext cx="2241246" cy="135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1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4" r:id="rId3"/>
    <p:sldLayoutId id="2147483835" r:id="rId4"/>
    <p:sldLayoutId id="2147483836" r:id="rId5"/>
    <p:sldLayoutId id="2147483837" r:id="rId6"/>
  </p:sldLayoutIdLst>
  <p:transition/>
  <p:hf sldNum="0" hdr="0" ftr="0"/>
  <p:txStyles>
    <p:titleStyle>
      <a:lvl1pPr algn="l" defTabSz="909834" rtl="0" eaLnBrk="1" latinLnBrk="0" hangingPunct="1">
        <a:lnSpc>
          <a:spcPct val="90000"/>
        </a:lnSpc>
        <a:spcBef>
          <a:spcPct val="0"/>
        </a:spcBef>
        <a:buNone/>
        <a:defRPr sz="4378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7459" indent="-181967" algn="l" defTabSz="909834" rtl="0" eaLnBrk="1" latinLnBrk="0" hangingPunct="1">
        <a:lnSpc>
          <a:spcPct val="90000"/>
        </a:lnSpc>
        <a:spcBef>
          <a:spcPts val="1394"/>
        </a:spcBef>
        <a:buClr>
          <a:schemeClr val="accent1"/>
        </a:buClr>
        <a:buSzPct val="80000"/>
        <a:buFont typeface="Corbel" pitchFamily="34" charset="0"/>
        <a:buChar char="•"/>
        <a:defRPr sz="2190" kern="1200">
          <a:solidFill>
            <a:schemeClr val="accent1"/>
          </a:solidFill>
          <a:latin typeface="+mj-lt"/>
          <a:ea typeface="+mn-ea"/>
          <a:cs typeface="+mn-cs"/>
        </a:defRPr>
      </a:lvl1pPr>
      <a:lvl2pPr marL="454917" indent="-181967" algn="l" defTabSz="909834" rtl="0" eaLnBrk="1" latinLnBrk="0" hangingPunct="1">
        <a:lnSpc>
          <a:spcPct val="90000"/>
        </a:lnSpc>
        <a:spcBef>
          <a:spcPts val="200"/>
        </a:spcBef>
        <a:spcAft>
          <a:spcPts val="398"/>
        </a:spcAft>
        <a:buClr>
          <a:schemeClr val="accent1"/>
        </a:buClr>
        <a:buSzPct val="80000"/>
        <a:buFont typeface="Corbel" pitchFamily="34" charset="0"/>
        <a:buChar char="•"/>
        <a:defRPr sz="1990" kern="1200">
          <a:solidFill>
            <a:schemeClr val="accent1"/>
          </a:solidFill>
          <a:latin typeface="+mj-lt"/>
          <a:ea typeface="+mn-ea"/>
          <a:cs typeface="+mn-cs"/>
        </a:defRPr>
      </a:lvl2pPr>
      <a:lvl3pPr marL="727867" indent="-181967" algn="l" defTabSz="909834" rtl="0" eaLnBrk="1" latinLnBrk="0" hangingPunct="1">
        <a:lnSpc>
          <a:spcPct val="90000"/>
        </a:lnSpc>
        <a:spcBef>
          <a:spcPts val="200"/>
        </a:spcBef>
        <a:spcAft>
          <a:spcPts val="398"/>
        </a:spcAft>
        <a:buClr>
          <a:schemeClr val="accent1"/>
        </a:buClr>
        <a:buSzPct val="80000"/>
        <a:buFont typeface="Corbel" pitchFamily="34" charset="0"/>
        <a:buChar char="•"/>
        <a:defRPr sz="1791" kern="1200">
          <a:solidFill>
            <a:schemeClr val="accent1"/>
          </a:solidFill>
          <a:latin typeface="+mj-lt"/>
          <a:ea typeface="+mn-ea"/>
          <a:cs typeface="+mn-cs"/>
        </a:defRPr>
      </a:lvl3pPr>
      <a:lvl4pPr marL="1000817" indent="-181967" algn="l" defTabSz="909834" rtl="0" eaLnBrk="1" latinLnBrk="0" hangingPunct="1">
        <a:lnSpc>
          <a:spcPct val="90000"/>
        </a:lnSpc>
        <a:spcBef>
          <a:spcPts val="200"/>
        </a:spcBef>
        <a:spcAft>
          <a:spcPts val="398"/>
        </a:spcAft>
        <a:buClr>
          <a:schemeClr val="accent1"/>
        </a:buClr>
        <a:buSzPct val="80000"/>
        <a:buFont typeface="Corbel" pitchFamily="34" charset="0"/>
        <a:buChar char="•"/>
        <a:defRPr sz="1592" kern="1200">
          <a:solidFill>
            <a:schemeClr val="accent1"/>
          </a:solidFill>
          <a:latin typeface="+mj-lt"/>
          <a:ea typeface="+mn-ea"/>
          <a:cs typeface="+mn-cs"/>
        </a:defRPr>
      </a:lvl4pPr>
      <a:lvl5pPr marL="1273768" indent="-181967" algn="l" defTabSz="909834" rtl="0" eaLnBrk="1" latinLnBrk="0" hangingPunct="1">
        <a:lnSpc>
          <a:spcPct val="90000"/>
        </a:lnSpc>
        <a:spcBef>
          <a:spcPts val="200"/>
        </a:spcBef>
        <a:spcAft>
          <a:spcPts val="398"/>
        </a:spcAft>
        <a:buClr>
          <a:schemeClr val="accent1"/>
        </a:buClr>
        <a:buSzPct val="80000"/>
        <a:buFont typeface="Corbel" pitchFamily="34" charset="0"/>
        <a:buChar char="•"/>
        <a:defRPr sz="1592" kern="1200">
          <a:solidFill>
            <a:schemeClr val="accent1"/>
          </a:solidFill>
          <a:latin typeface="+mj-lt"/>
          <a:ea typeface="+mn-ea"/>
          <a:cs typeface="+mn-cs"/>
        </a:defRPr>
      </a:lvl5pPr>
      <a:lvl6pPr marL="1592010" indent="-227459" algn="l" defTabSz="909834" rtl="0" eaLnBrk="1" latinLnBrk="0" hangingPunct="1">
        <a:lnSpc>
          <a:spcPct val="90000"/>
        </a:lnSpc>
        <a:spcBef>
          <a:spcPts val="200"/>
        </a:spcBef>
        <a:spcAft>
          <a:spcPts val="398"/>
        </a:spcAft>
        <a:buClr>
          <a:schemeClr val="accent1"/>
        </a:buClr>
        <a:buSzPct val="80000"/>
        <a:buFont typeface="Corbel" pitchFamily="34" charset="0"/>
        <a:buChar char="•"/>
        <a:defRPr sz="1592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90512" indent="-227459" algn="l" defTabSz="909834" rtl="0" eaLnBrk="1" latinLnBrk="0" hangingPunct="1">
        <a:lnSpc>
          <a:spcPct val="90000"/>
        </a:lnSpc>
        <a:spcBef>
          <a:spcPts val="200"/>
        </a:spcBef>
        <a:spcAft>
          <a:spcPts val="398"/>
        </a:spcAft>
        <a:buClr>
          <a:schemeClr val="accent1"/>
        </a:buClr>
        <a:buSzPct val="80000"/>
        <a:buFont typeface="Corbel" pitchFamily="34" charset="0"/>
        <a:buChar char="•"/>
        <a:defRPr sz="1592" kern="1200">
          <a:solidFill>
            <a:schemeClr val="accent1"/>
          </a:solidFill>
          <a:latin typeface="+mn-lt"/>
          <a:ea typeface="+mn-ea"/>
          <a:cs typeface="+mn-cs"/>
        </a:defRPr>
      </a:lvl7pPr>
      <a:lvl8pPr marL="2189014" indent="-227459" algn="l" defTabSz="909834" rtl="0" eaLnBrk="1" latinLnBrk="0" hangingPunct="1">
        <a:lnSpc>
          <a:spcPct val="90000"/>
        </a:lnSpc>
        <a:spcBef>
          <a:spcPts val="200"/>
        </a:spcBef>
        <a:spcAft>
          <a:spcPts val="398"/>
        </a:spcAft>
        <a:buClr>
          <a:schemeClr val="accent1"/>
        </a:buClr>
        <a:buSzPct val="80000"/>
        <a:buFont typeface="Corbel" pitchFamily="34" charset="0"/>
        <a:buChar char="•"/>
        <a:defRPr sz="1592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87516" indent="-227459" algn="l" defTabSz="909834" rtl="0" eaLnBrk="1" latinLnBrk="0" hangingPunct="1">
        <a:lnSpc>
          <a:spcPct val="90000"/>
        </a:lnSpc>
        <a:spcBef>
          <a:spcPts val="200"/>
        </a:spcBef>
        <a:spcAft>
          <a:spcPts val="398"/>
        </a:spcAft>
        <a:buClr>
          <a:schemeClr val="accent1"/>
        </a:buClr>
        <a:buSzPct val="80000"/>
        <a:buFont typeface="Corbel" pitchFamily="34" charset="0"/>
        <a:buChar char="•"/>
        <a:defRPr sz="1592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1pPr>
      <a:lvl2pPr marL="454917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2pPr>
      <a:lvl3pPr marL="909834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3pPr>
      <a:lvl4pPr marL="1364751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4pPr>
      <a:lvl5pPr marL="1819667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5pPr>
      <a:lvl6pPr marL="2274584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6pPr>
      <a:lvl7pPr marL="2729501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7pPr>
      <a:lvl8pPr marL="3184418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8pPr>
      <a:lvl9pPr marL="3639335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0568" y="243841"/>
            <a:ext cx="11695634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0172" y="609600"/>
            <a:ext cx="9851089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0174" y="2057400"/>
            <a:ext cx="9848446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0168" y="6223831"/>
            <a:ext cx="2323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accent1"/>
                </a:solidFill>
              </a:defRPr>
            </a:lvl1pPr>
          </a:lstStyle>
          <a:p>
            <a:fld id="{D9D486AB-6AFB-47D0-829F-7113726D0822}" type="datetime1">
              <a:rPr lang="en-US" smtClean="0">
                <a:solidFill>
                  <a:srgbClr val="549E39"/>
                </a:solidFill>
              </a:rPr>
              <a:t>1/19/2026</a:t>
            </a:fld>
            <a:endParaRPr lang="en-US">
              <a:solidFill>
                <a:srgbClr val="549E3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6451" y="6223831"/>
            <a:ext cx="1701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accent1"/>
                </a:solidFill>
              </a:defRPr>
            </a:lvl1pPr>
          </a:lstStyle>
          <a:p>
            <a:fld id="{A6563412-00D9-4114-A8D3-4596E840221E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>
              <a:solidFill>
                <a:srgbClr val="549E39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238" y="258189"/>
            <a:ext cx="1113375" cy="1043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9ED1F0-707C-43DC-8DDE-DD3CE707993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70" y="32968"/>
            <a:ext cx="2241246" cy="135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92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</p:sldLayoutIdLst>
  <p:transition/>
  <p:hf sldNum="0" hdr="0" ftr="0"/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accent1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029" indent="-182423" algn="l" defTabSz="912114" rtl="0" eaLnBrk="1" latinLnBrk="0" hangingPunct="1">
        <a:lnSpc>
          <a:spcPct val="90000"/>
        </a:lnSpc>
        <a:spcBef>
          <a:spcPts val="1397"/>
        </a:spcBef>
        <a:buClr>
          <a:schemeClr val="accent1"/>
        </a:buClr>
        <a:buSzPct val="80000"/>
        <a:buFont typeface="Corbel" pitchFamily="34" charset="0"/>
        <a:buChar char="•"/>
        <a:defRPr sz="2195" kern="1200">
          <a:solidFill>
            <a:schemeClr val="accent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456057" indent="-182423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SzPct val="80000"/>
        <a:buFont typeface="Corbel" pitchFamily="34" charset="0"/>
        <a:buChar char="•"/>
        <a:defRPr sz="1995" kern="1200">
          <a:solidFill>
            <a:schemeClr val="accent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729691" indent="-182423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SzPct val="80000"/>
        <a:buFont typeface="Corbel" pitchFamily="34" charset="0"/>
        <a:buChar char="•"/>
        <a:defRPr sz="1795" kern="1200">
          <a:solidFill>
            <a:schemeClr val="accent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003325" indent="-182423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SzPct val="80000"/>
        <a:buFont typeface="Corbel" pitchFamily="34" charset="0"/>
        <a:buChar char="•"/>
        <a:defRPr sz="1596" kern="1200">
          <a:solidFill>
            <a:schemeClr val="accent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1276960" indent="-182423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SzPct val="80000"/>
        <a:buFont typeface="Corbel" pitchFamily="34" charset="0"/>
        <a:buChar char="•"/>
        <a:defRPr sz="1596" kern="1200">
          <a:solidFill>
            <a:schemeClr val="accent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1596000" indent="-228029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SzPct val="80000"/>
        <a:buFont typeface="Corbel" pitchFamily="34" charset="0"/>
        <a:buChar char="•"/>
        <a:defRPr sz="1596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95250" indent="-228029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SzPct val="80000"/>
        <a:buFont typeface="Corbel" pitchFamily="34" charset="0"/>
        <a:buChar char="•"/>
        <a:defRPr sz="1596" kern="1200">
          <a:solidFill>
            <a:schemeClr val="accent1"/>
          </a:solidFill>
          <a:latin typeface="+mn-lt"/>
          <a:ea typeface="+mn-ea"/>
          <a:cs typeface="+mn-cs"/>
        </a:defRPr>
      </a:lvl7pPr>
      <a:lvl8pPr marL="2194500" indent="-228029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SzPct val="80000"/>
        <a:buFont typeface="Corbel" pitchFamily="34" charset="0"/>
        <a:buChar char="•"/>
        <a:defRPr sz="1596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93750" indent="-228029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SzPct val="80000"/>
        <a:buFont typeface="Corbel" pitchFamily="34" charset="0"/>
        <a:buChar char="•"/>
        <a:defRPr sz="1596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0568" y="243840"/>
            <a:ext cx="11695634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0172" y="609600"/>
            <a:ext cx="9851089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0173" y="2057400"/>
            <a:ext cx="9848446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0168" y="6223829"/>
            <a:ext cx="2323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9D486AB-6AFB-47D0-829F-7113726D0822}" type="datetime1">
              <a:rPr lang="en-US" smtClean="0">
                <a:solidFill>
                  <a:srgbClr val="549E39"/>
                </a:solidFill>
              </a:rPr>
              <a:t>1/19/2026</a:t>
            </a:fld>
            <a:endParaRPr lang="en-US">
              <a:solidFill>
                <a:srgbClr val="549E3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6450" y="6223829"/>
            <a:ext cx="1701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6563412-00D9-4114-A8D3-4596E840221E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>
              <a:solidFill>
                <a:srgbClr val="549E39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237" y="258187"/>
            <a:ext cx="1113375" cy="1043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9ED1F0-707C-43DC-8DDE-DD3CE707993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70" y="32968"/>
            <a:ext cx="2241246" cy="135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</p:sldLayoutIdLst>
  <p:transition/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center-for-regional-analysis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827380" y="5612841"/>
            <a:ext cx="2598788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January 29, 2026</a:t>
            </a:r>
          </a:p>
        </p:txBody>
      </p:sp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4267200" y="1014326"/>
            <a:ext cx="72924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Weathering the Storm,</a:t>
            </a:r>
          </a:p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Preparing for the Future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2697" y="2720733"/>
            <a:ext cx="614815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Terry L. Clower, Ph.D.</a:t>
            </a:r>
          </a:p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Center for Regional Analysis</a:t>
            </a:r>
          </a:p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Stephen S. Fuller Institute</a:t>
            </a:r>
          </a:p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Schar School of Policy and Government</a:t>
            </a:r>
          </a:p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George Mason University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85FC63-BA7A-456D-95B9-E3C0451F0B28}"/>
              </a:ext>
            </a:extLst>
          </p:cNvPr>
          <p:cNvSpPr txBox="1"/>
          <p:nvPr/>
        </p:nvSpPr>
        <p:spPr>
          <a:xfrm>
            <a:off x="5988563" y="1814545"/>
            <a:ext cx="184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8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CE3BA6-5FF8-E611-BCDC-9060BDFDCA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7" y="1185835"/>
            <a:ext cx="3544377" cy="531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701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91F95D2-AE24-4182-85C0-93EEB81CE8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526248"/>
              </p:ext>
            </p:extLst>
          </p:nvPr>
        </p:nvGraphicFramePr>
        <p:xfrm>
          <a:off x="387417" y="1588450"/>
          <a:ext cx="9594317" cy="4804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D044BC67-8F9E-4E3D-BADC-8FA1C9EC8D26}"/>
              </a:ext>
            </a:extLst>
          </p:cNvPr>
          <p:cNvSpPr txBox="1">
            <a:spLocks/>
          </p:cNvSpPr>
          <p:nvPr/>
        </p:nvSpPr>
        <p:spPr>
          <a:xfrm>
            <a:off x="2802832" y="416214"/>
            <a:ext cx="6556173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Professional &amp; Business Services</a:t>
            </a:r>
            <a:b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</a:b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Washington MSA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617496-1BB7-4170-9DCB-FFA62EB0A431}"/>
              </a:ext>
            </a:extLst>
          </p:cNvPr>
          <p:cNvSpPr txBox="1"/>
          <p:nvPr/>
        </p:nvSpPr>
        <p:spPr>
          <a:xfrm>
            <a:off x="344443" y="1334535"/>
            <a:ext cx="811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(000s)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7967D7-2215-4011-B32E-82B85569B72D}"/>
              </a:ext>
            </a:extLst>
          </p:cNvPr>
          <p:cNvSpPr/>
          <p:nvPr/>
        </p:nvSpPr>
        <p:spPr>
          <a:xfrm>
            <a:off x="236474" y="6346948"/>
            <a:ext cx="805721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Source: Bureau of Labor Statistics (Not Seasonally Adjusted), GMU Center for Regional Analysis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7C3EFF-BD3C-4C0A-8A9A-C5C98CD106CD}"/>
              </a:ext>
            </a:extLst>
          </p:cNvPr>
          <p:cNvSpPr txBox="1"/>
          <p:nvPr/>
        </p:nvSpPr>
        <p:spPr>
          <a:xfrm>
            <a:off x="8910311" y="1334535"/>
            <a:ext cx="811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(000s)</a:t>
            </a: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326C07FA-DBF9-4531-B614-6B3AE143D877}"/>
              </a:ext>
            </a:extLst>
          </p:cNvPr>
          <p:cNvSpPr/>
          <p:nvPr/>
        </p:nvSpPr>
        <p:spPr>
          <a:xfrm rot="10800000">
            <a:off x="9608960" y="2134015"/>
            <a:ext cx="2214912" cy="266617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97A184-3D41-48B5-9D2A-C10339C7B7AA}"/>
              </a:ext>
            </a:extLst>
          </p:cNvPr>
          <p:cNvSpPr txBox="1"/>
          <p:nvPr/>
        </p:nvSpPr>
        <p:spPr>
          <a:xfrm>
            <a:off x="9981735" y="2613392"/>
            <a:ext cx="146936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Nov 24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noProof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Nov 25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-20.3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37745904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DFD1FA6-EBA1-4748-99CB-27176230FE7A}"/>
              </a:ext>
            </a:extLst>
          </p:cNvPr>
          <p:cNvSpPr txBox="1">
            <a:spLocks/>
          </p:cNvSpPr>
          <p:nvPr/>
        </p:nvSpPr>
        <p:spPr>
          <a:xfrm>
            <a:off x="2382386" y="420278"/>
            <a:ext cx="7397064" cy="7646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2114"/>
            <a:r>
              <a:rPr lang="en-US" sz="3192" b="1" dirty="0">
                <a:solidFill>
                  <a:srgbClr val="549E39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Job Change by Sector</a:t>
            </a:r>
            <a:br>
              <a:rPr lang="en-US" sz="3192" b="1" dirty="0">
                <a:solidFill>
                  <a:srgbClr val="549E39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</a:br>
            <a:r>
              <a:rPr lang="en-US" sz="3192" b="1" dirty="0">
                <a:solidFill>
                  <a:srgbClr val="549E39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Washington MSA</a:t>
            </a:r>
            <a:br>
              <a:rPr lang="en-US" sz="3192" b="1" dirty="0">
                <a:solidFill>
                  <a:srgbClr val="549E39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</a:br>
            <a:r>
              <a:rPr lang="en-US" sz="1995" b="1" dirty="0">
                <a:solidFill>
                  <a:srgbClr val="549E39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Nov 2024 – Nov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BF8685-A437-CA42-9487-71CEE8062E8E}"/>
              </a:ext>
            </a:extLst>
          </p:cNvPr>
          <p:cNvSpPr txBox="1"/>
          <p:nvPr/>
        </p:nvSpPr>
        <p:spPr>
          <a:xfrm>
            <a:off x="8925037" y="1550789"/>
            <a:ext cx="1634358" cy="3685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/>
            <a:r>
              <a:rPr lang="en-US" sz="1795" b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Total = -48.5k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92B5A7-F838-7C4F-ADB8-AAE74F7E9F6C}"/>
              </a:ext>
            </a:extLst>
          </p:cNvPr>
          <p:cNvSpPr/>
          <p:nvPr/>
        </p:nvSpPr>
        <p:spPr>
          <a:xfrm>
            <a:off x="246827" y="6335447"/>
            <a:ext cx="9308441" cy="260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114"/>
            <a:r>
              <a:rPr lang="en-US" sz="1097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Source: Bureau of Labor Statistics (Not Seasonally Adjusted), GMU Center for Regional Analysis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6014E14B-5E72-F943-A9C2-3B6241D7F9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2763970"/>
              </p:ext>
            </p:extLst>
          </p:nvPr>
        </p:nvGraphicFramePr>
        <p:xfrm>
          <a:off x="295424" y="1991178"/>
          <a:ext cx="10419699" cy="4410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C9C63BE-24AC-E749-82BA-B71F98566EDF}"/>
              </a:ext>
            </a:extLst>
          </p:cNvPr>
          <p:cNvSpPr txBox="1"/>
          <p:nvPr/>
        </p:nvSpPr>
        <p:spPr>
          <a:xfrm>
            <a:off x="326501" y="1641267"/>
            <a:ext cx="1823542" cy="276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/>
            <a:r>
              <a:rPr lang="en-US" sz="1197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(Ranked by Size in 2024)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8AF9F-7869-E34E-8AC9-0307333AD2BD}"/>
              </a:ext>
            </a:extLst>
          </p:cNvPr>
          <p:cNvSpPr txBox="1"/>
          <p:nvPr/>
        </p:nvSpPr>
        <p:spPr>
          <a:xfrm>
            <a:off x="833554" y="1306987"/>
            <a:ext cx="809434" cy="337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defRPr/>
            </a:pPr>
            <a:r>
              <a:rPr lang="en-US" sz="1596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(000s)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26B80F-D539-7D4E-8DD0-FF155942A0CC}"/>
              </a:ext>
            </a:extLst>
          </p:cNvPr>
          <p:cNvSpPr txBox="1"/>
          <p:nvPr/>
        </p:nvSpPr>
        <p:spPr>
          <a:xfrm>
            <a:off x="8545983" y="5706184"/>
            <a:ext cx="548640" cy="30701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defTabSz="912114"/>
            <a:r>
              <a:rPr lang="en-US" sz="1397" b="1" dirty="0">
                <a:solidFill>
                  <a:prstClr val="black"/>
                </a:solidFill>
                <a:latin typeface="Cambria" panose="02040503050406030204" pitchFamily="18" charset="0"/>
              </a:rPr>
              <a:t>-0.2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0D52AF-34DF-A440-BB79-D16B98CAF5C9}"/>
              </a:ext>
            </a:extLst>
          </p:cNvPr>
          <p:cNvSpPr txBox="1"/>
          <p:nvPr/>
        </p:nvSpPr>
        <p:spPr>
          <a:xfrm>
            <a:off x="7122654" y="5383936"/>
            <a:ext cx="547283" cy="30701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defTabSz="912114"/>
            <a:r>
              <a:rPr lang="en-US" sz="1397" b="1" dirty="0">
                <a:solidFill>
                  <a:prstClr val="black"/>
                </a:solidFill>
                <a:latin typeface="Cambria" panose="02040503050406030204" pitchFamily="18" charset="0"/>
              </a:rPr>
              <a:t>-0.4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473986-A241-2E48-98E2-320677727859}"/>
              </a:ext>
            </a:extLst>
          </p:cNvPr>
          <p:cNvSpPr txBox="1"/>
          <p:nvPr/>
        </p:nvSpPr>
        <p:spPr>
          <a:xfrm>
            <a:off x="8539713" y="5092392"/>
            <a:ext cx="554910" cy="30701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defTabSz="912114"/>
            <a:r>
              <a:rPr lang="en-US" sz="1397" b="1" dirty="0">
                <a:solidFill>
                  <a:prstClr val="black"/>
                </a:solidFill>
                <a:latin typeface="Cambria" panose="02040503050406030204" pitchFamily="18" charset="0"/>
              </a:rPr>
              <a:t>-0.2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DF5290-94E6-EF44-ADDF-B1C7D09C2E40}"/>
              </a:ext>
            </a:extLst>
          </p:cNvPr>
          <p:cNvSpPr txBox="1"/>
          <p:nvPr/>
        </p:nvSpPr>
        <p:spPr>
          <a:xfrm>
            <a:off x="7534589" y="4757269"/>
            <a:ext cx="517463" cy="30701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defTabSz="912114"/>
            <a:r>
              <a:rPr lang="en-US" sz="1397" b="1" dirty="0">
                <a:solidFill>
                  <a:prstClr val="black"/>
                </a:solidFill>
                <a:latin typeface="Cambria" panose="02040503050406030204" pitchFamily="18" charset="0"/>
              </a:rPr>
              <a:t>2.9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3B3C8D-814E-2723-DEEE-CBAF40FED71C}"/>
              </a:ext>
            </a:extLst>
          </p:cNvPr>
          <p:cNvSpPr txBox="1"/>
          <p:nvPr/>
        </p:nvSpPr>
        <p:spPr>
          <a:xfrm>
            <a:off x="10511682" y="5083953"/>
            <a:ext cx="1333124" cy="9517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912114"/>
            <a:r>
              <a:rPr lang="en-US" sz="1397" b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Employment change since February 2020</a:t>
            </a:r>
          </a:p>
        </p:txBody>
      </p:sp>
    </p:spTree>
    <p:extLst>
      <p:ext uri="{BB962C8B-B14F-4D97-AF65-F5344CB8AC3E}">
        <p14:creationId xmlns:p14="http://schemas.microsoft.com/office/powerpoint/2010/main" val="180360710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3686697"/>
              </p:ext>
            </p:extLst>
          </p:nvPr>
        </p:nvGraphicFramePr>
        <p:xfrm>
          <a:off x="493776" y="1588086"/>
          <a:ext cx="11265408" cy="4606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5316384" y="1787825"/>
            <a:ext cx="1756716" cy="193899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Sept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DC	 6.9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A5A5C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US   	 4.6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MSA	 </a:t>
            </a:r>
            <a:r>
              <a:rPr lang="en-US" sz="2000" b="1" dirty="0">
                <a:solidFill>
                  <a:srgbClr val="0070C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3DED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SMD	 4.4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49E39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NVA	 3.2</a:t>
            </a:r>
          </a:p>
        </p:txBody>
      </p:sp>
      <p:sp>
        <p:nvSpPr>
          <p:cNvPr id="5" name="Rectangle 4"/>
          <p:cNvSpPr/>
          <p:nvPr/>
        </p:nvSpPr>
        <p:spPr>
          <a:xfrm>
            <a:off x="224589" y="420409"/>
            <a:ext cx="116626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49E3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Unemployment Rates in the WMSA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49E3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By Sub-State Area</a:t>
            </a:r>
          </a:p>
        </p:txBody>
      </p:sp>
      <p:sp>
        <p:nvSpPr>
          <p:cNvPr id="7" name="Rectangle 6"/>
          <p:cNvSpPr/>
          <p:nvPr/>
        </p:nvSpPr>
        <p:spPr>
          <a:xfrm>
            <a:off x="240450" y="6342341"/>
            <a:ext cx="805721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Source: Bureau of Labor Statistics (Region - Not Seasonally Adjusted, US – Seasonally Adjusted)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295657-996F-4F09-AA24-703D16EFC83F}"/>
              </a:ext>
            </a:extLst>
          </p:cNvPr>
          <p:cNvSpPr txBox="1"/>
          <p:nvPr/>
        </p:nvSpPr>
        <p:spPr>
          <a:xfrm>
            <a:off x="309030" y="354215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80608389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053E3-CD8D-40E3-A228-1DF0C0ECE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84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Elements of Population Change </a:t>
            </a:r>
            <a:br>
              <a:rPr lang="en-US" sz="3184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388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Washington MSA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0D57F46-6EAF-4253-A336-C8CCEE7875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794521"/>
              </p:ext>
            </p:extLst>
          </p:nvPr>
        </p:nvGraphicFramePr>
        <p:xfrm>
          <a:off x="1180830" y="1728010"/>
          <a:ext cx="9800179" cy="4535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654DC74-8BB5-42C2-8816-4624FA96B0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2158402"/>
              </p:ext>
            </p:extLst>
          </p:nvPr>
        </p:nvGraphicFramePr>
        <p:xfrm>
          <a:off x="1846474" y="1270209"/>
          <a:ext cx="9164248" cy="915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9E4E45B-B623-4786-83CE-55BE9A452B71}"/>
              </a:ext>
            </a:extLst>
          </p:cNvPr>
          <p:cNvSpPr txBox="1"/>
          <p:nvPr/>
        </p:nvSpPr>
        <p:spPr>
          <a:xfrm>
            <a:off x="721448" y="2642984"/>
            <a:ext cx="429669" cy="172842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2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Population Change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0B747E-A1AE-4C24-83CC-06DE4EDB6631}"/>
              </a:ext>
            </a:extLst>
          </p:cNvPr>
          <p:cNvSpPr txBox="1"/>
          <p:nvPr/>
        </p:nvSpPr>
        <p:spPr>
          <a:xfrm>
            <a:off x="241857" y="6343632"/>
            <a:ext cx="71657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Source: U. S. Census Bureau, Population Estimates Program . *PEP Vintage 2020  used for 2020 population estimate. </a:t>
            </a:r>
          </a:p>
        </p:txBody>
      </p:sp>
    </p:spTree>
    <p:extLst>
      <p:ext uri="{BB962C8B-B14F-4D97-AF65-F5344CB8AC3E}">
        <p14:creationId xmlns:p14="http://schemas.microsoft.com/office/powerpoint/2010/main" val="33997243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84495-A914-FA2A-03E5-768187D67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D.C. Metro Outlook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D8CAB8-5AF6-F0E1-9EB6-D16DF75B2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035" y="1629294"/>
            <a:ext cx="3222435" cy="483365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4A1673-D00F-B1E9-7FEB-0AD4716DE713}"/>
              </a:ext>
            </a:extLst>
          </p:cNvPr>
          <p:cNvSpPr txBox="1"/>
          <p:nvPr/>
        </p:nvSpPr>
        <p:spPr>
          <a:xfrm>
            <a:off x="698500" y="1629294"/>
            <a:ext cx="75057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Jobs: +12k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Federal employment may rise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Federal spending support defense, security, AI contracting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Offset by spillover effects of 2025 job losses (household, contractor spending)</a:t>
            </a:r>
          </a:p>
          <a:p>
            <a:pPr lvl="1"/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Known Unknowns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Retaining displaced workers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Nat’l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Guard impact on tourism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Relocation of agencies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Timing of industry pivot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Data center fights</a:t>
            </a:r>
          </a:p>
        </p:txBody>
      </p:sp>
    </p:spTree>
    <p:extLst>
      <p:ext uri="{BB962C8B-B14F-4D97-AF65-F5344CB8AC3E}">
        <p14:creationId xmlns:p14="http://schemas.microsoft.com/office/powerpoint/2010/main" val="220167977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03043-DE47-4FCD-4D47-DA5317636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  <a:br>
              <a:rPr lang="en-US" dirty="0"/>
            </a:br>
            <a:r>
              <a:rPr lang="en-US" sz="2800" dirty="0"/>
              <a:t>Opportunities/Challenges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ECC6D87-2AB7-B20D-8EC7-BC81CF53F2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2031935"/>
              </p:ext>
            </p:extLst>
          </p:nvPr>
        </p:nvGraphicFramePr>
        <p:xfrm>
          <a:off x="264717" y="1524000"/>
          <a:ext cx="11632404" cy="4758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583">
                  <a:extLst>
                    <a:ext uri="{9D8B030D-6E8A-4147-A177-3AD203B41FA5}">
                      <a16:colId xmlns:a16="http://schemas.microsoft.com/office/drawing/2014/main" val="1751200634"/>
                    </a:ext>
                  </a:extLst>
                </a:gridCol>
                <a:gridCol w="8607821">
                  <a:extLst>
                    <a:ext uri="{9D8B030D-6E8A-4147-A177-3AD203B41FA5}">
                      <a16:colId xmlns:a16="http://schemas.microsoft.com/office/drawing/2014/main" val="4043908203"/>
                    </a:ext>
                  </a:extLst>
                </a:gridCol>
              </a:tblGrid>
              <a:tr h="417652">
                <a:tc>
                  <a:txBody>
                    <a:bodyPr/>
                    <a:lstStyle/>
                    <a:p>
                      <a:r>
                        <a:rPr lang="en-US" sz="2000" dirty="0"/>
                        <a:t>Industry/Issue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Opportunity/Challenge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204269"/>
                  </a:ext>
                </a:extLst>
              </a:tr>
              <a:tr h="417652">
                <a:tc>
                  <a:txBody>
                    <a:bodyPr/>
                    <a:lstStyle/>
                    <a:p>
                      <a:r>
                        <a:rPr lang="en-US" sz="2000" dirty="0"/>
                        <a:t>Skilled Labor Force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Highest education attainment/Mismatch in skills, perspectives/Labor retention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501681"/>
                  </a:ext>
                </a:extLst>
              </a:tr>
              <a:tr h="1643432">
                <a:tc>
                  <a:txBody>
                    <a:bodyPr/>
                    <a:lstStyle/>
                    <a:p>
                      <a:r>
                        <a:rPr lang="en-US" sz="2000" dirty="0"/>
                        <a:t>Artificial Intelligence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Security</a:t>
                      </a:r>
                    </a:p>
                    <a:p>
                      <a:r>
                        <a:rPr lang="en-US" sz="2000" dirty="0"/>
                        <a:t>           Opposition to Data Centers</a:t>
                      </a:r>
                    </a:p>
                    <a:p>
                      <a:r>
                        <a:rPr lang="en-US" sz="2000" dirty="0"/>
                        <a:t>AI Adoption: Market opportunity vs Job Displacement (AI Vulnerability Index)</a:t>
                      </a:r>
                    </a:p>
                    <a:p>
                      <a:r>
                        <a:rPr lang="en-US" sz="2000" dirty="0"/>
                        <a:t>           High federal opportunity</a:t>
                      </a:r>
                    </a:p>
                    <a:p>
                      <a:r>
                        <a:rPr lang="en-US" sz="2000" dirty="0"/>
                        <a:t>Mis-use of AI in labor allocation/ Original Intelligence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835318"/>
                  </a:ext>
                </a:extLst>
              </a:tr>
              <a:tr h="1027252">
                <a:tc>
                  <a:txBody>
                    <a:bodyPr/>
                    <a:lstStyle/>
                    <a:p>
                      <a:r>
                        <a:rPr lang="en-US" sz="2000" dirty="0"/>
                        <a:t>Quantum Computing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Region is host to only private sector quantum company (</a:t>
                      </a:r>
                      <a:r>
                        <a:rPr lang="en-US" sz="2000" dirty="0" err="1"/>
                        <a:t>IonQ</a:t>
                      </a:r>
                      <a:r>
                        <a:rPr lang="en-US" sz="2000" dirty="0"/>
                        <a:t>)</a:t>
                      </a:r>
                    </a:p>
                    <a:p>
                      <a:r>
                        <a:rPr lang="en-US" sz="2000" dirty="0"/>
                        <a:t>Emerging regional focus on hardware</a:t>
                      </a:r>
                    </a:p>
                    <a:p>
                      <a:r>
                        <a:rPr lang="en-US" sz="2000" dirty="0"/>
                        <a:t>Still years away from broad commercial/ more game changing than internet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48986"/>
                  </a:ext>
                </a:extLst>
              </a:tr>
              <a:tr h="417652">
                <a:tc>
                  <a:txBody>
                    <a:bodyPr/>
                    <a:lstStyle/>
                    <a:p>
                      <a:r>
                        <a:rPr lang="en-US" sz="2000" dirty="0"/>
                        <a:t>Space Technologies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Build on historic advantages in satellites, Wallops benefits from miniaturization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996459"/>
                  </a:ext>
                </a:extLst>
              </a:tr>
              <a:tr h="417652">
                <a:tc>
                  <a:txBody>
                    <a:bodyPr/>
                    <a:lstStyle/>
                    <a:p>
                      <a:r>
                        <a:rPr lang="en-US" sz="2000" dirty="0"/>
                        <a:t>Travel / Tourism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World Cup. Future Super Bowl?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700469"/>
                  </a:ext>
                </a:extLst>
              </a:tr>
              <a:tr h="417652">
                <a:tc>
                  <a:txBody>
                    <a:bodyPr/>
                    <a:lstStyle/>
                    <a:p>
                      <a:r>
                        <a:rPr lang="en-US" sz="2000" dirty="0"/>
                        <a:t>Attitudes on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Housing production, Business Attraction and Retention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647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74456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BD24B-5094-F883-C524-D5BA1EB74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Valuing Your Humans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63529-A754-4F93-8AEA-D3E46BEE2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1752600"/>
            <a:ext cx="5184720" cy="1104900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By Definition: AI is derivative</a:t>
            </a:r>
          </a:p>
          <a:p>
            <a:pPr lvl="1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It can appear creative within the boundaries of the LLM programming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BEAF1C-3A23-40B4-9CA1-FF0208D809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1" t="12222" r="8990" b="25000"/>
          <a:stretch>
            <a:fillRect/>
          </a:stretch>
        </p:blipFill>
        <p:spPr>
          <a:xfrm>
            <a:off x="546838" y="3200917"/>
            <a:ext cx="2515422" cy="13842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1D12BC-5BAC-6852-3A53-A549647BF28A}"/>
              </a:ext>
            </a:extLst>
          </p:cNvPr>
          <p:cNvSpPr txBox="1"/>
          <p:nvPr/>
        </p:nvSpPr>
        <p:spPr>
          <a:xfrm>
            <a:off x="902849" y="2857500"/>
            <a:ext cx="180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Human Ideas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6A4428-938F-90DF-D0BF-14AEF7EAC7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5" t="14259" r="13557" b="25741"/>
          <a:stretch>
            <a:fillRect/>
          </a:stretch>
        </p:blipFill>
        <p:spPr>
          <a:xfrm>
            <a:off x="546839" y="4928633"/>
            <a:ext cx="2515422" cy="14173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F6A2BB-0205-FEF5-5DA8-8FCEC27A16C7}"/>
              </a:ext>
            </a:extLst>
          </p:cNvPr>
          <p:cNvSpPr txBox="1"/>
          <p:nvPr/>
        </p:nvSpPr>
        <p:spPr>
          <a:xfrm>
            <a:off x="902849" y="4693167"/>
            <a:ext cx="180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AI Driven Ideas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82561A7-A5F1-4984-3048-8E319A321E15}"/>
              </a:ext>
            </a:extLst>
          </p:cNvPr>
          <p:cNvSpPr txBox="1">
            <a:spLocks/>
          </p:cNvSpPr>
          <p:nvPr/>
        </p:nvSpPr>
        <p:spPr>
          <a:xfrm>
            <a:off x="6074269" y="1752599"/>
            <a:ext cx="5540730" cy="4593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029" indent="-182423" algn="l" defTabSz="912114" rtl="0" eaLnBrk="1" latinLnBrk="0" hangingPunct="1">
              <a:lnSpc>
                <a:spcPct val="90000"/>
              </a:lnSpc>
              <a:spcBef>
                <a:spcPts val="1397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195" kern="120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456057" indent="-182423" algn="l" defTabSz="91211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399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995" kern="120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729691" indent="-182423" algn="l" defTabSz="91211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399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795" kern="120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003325" indent="-182423" algn="l" defTabSz="91211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399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96" kern="120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1276960" indent="-182423" algn="l" defTabSz="91211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399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96" kern="120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1596000" indent="-228029" algn="l" defTabSz="91211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399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96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95250" indent="-228029" algn="l" defTabSz="91211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399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96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194500" indent="-228029" algn="l" defTabSz="91211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399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96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493750" indent="-228029" algn="l" defTabSz="91211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399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96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606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Types of Creativity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Focal</a:t>
            </a:r>
          </a:p>
          <a:p>
            <a:pPr lvl="1"/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Refine &amp; optimize existing ideas</a:t>
            </a:r>
          </a:p>
          <a:p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Augmenter</a:t>
            </a:r>
          </a:p>
          <a:p>
            <a:pPr lvl="1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Create enhancements to existing</a:t>
            </a:r>
          </a:p>
          <a:p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Connector</a:t>
            </a:r>
          </a:p>
          <a:p>
            <a:pPr lvl="1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Link disparate ideas to reveal new relationships, reel in out-there ideas </a:t>
            </a:r>
          </a:p>
          <a:p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Expander</a:t>
            </a:r>
          </a:p>
          <a:p>
            <a:pPr lvl="1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New frontiers, disrupters, innovators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0A0305-0849-283E-FBEB-603D7BDBCAF0}"/>
              </a:ext>
            </a:extLst>
          </p:cNvPr>
          <p:cNvSpPr txBox="1"/>
          <p:nvPr/>
        </p:nvSpPr>
        <p:spPr>
          <a:xfrm>
            <a:off x="3125898" y="3937000"/>
            <a:ext cx="2754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Check out locally- based startup:</a:t>
            </a:r>
          </a:p>
          <a:p>
            <a:r>
              <a:rPr lang="en-US" sz="2400" dirty="0"/>
              <a:t>www.hupside.com</a:t>
            </a:r>
          </a:p>
        </p:txBody>
      </p:sp>
    </p:spTree>
    <p:extLst>
      <p:ext uri="{BB962C8B-B14F-4D97-AF65-F5344CB8AC3E}">
        <p14:creationId xmlns:p14="http://schemas.microsoft.com/office/powerpoint/2010/main" val="124509636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6C689F20-C5EC-49D1-BE73-34E335CC1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716" y="453546"/>
            <a:ext cx="8437275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Questions?</a:t>
            </a:r>
          </a:p>
          <a:p>
            <a:pPr algn="ctr"/>
            <a:endParaRPr lang="en-US" sz="60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Thank You</a:t>
            </a:r>
          </a:p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cra.gmu.edu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FA28E-7DB9-493D-8236-C49F3E2A8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784" y="4882834"/>
            <a:ext cx="1447832" cy="14478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7B7EDF-85F7-4FB6-9959-57691EF5F07E}"/>
              </a:ext>
            </a:extLst>
          </p:cNvPr>
          <p:cNvSpPr txBox="1"/>
          <p:nvPr/>
        </p:nvSpPr>
        <p:spPr>
          <a:xfrm>
            <a:off x="8072808" y="4377698"/>
            <a:ext cx="3099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Support our 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03D7C0-3FAF-4BED-AB28-3AE7C6B43F37}"/>
              </a:ext>
            </a:extLst>
          </p:cNvPr>
          <p:cNvSpPr txBox="1"/>
          <p:nvPr/>
        </p:nvSpPr>
        <p:spPr>
          <a:xfrm>
            <a:off x="759219" y="4582168"/>
            <a:ext cx="389267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Contact us or </a:t>
            </a:r>
          </a:p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Subscribe to updates:</a:t>
            </a:r>
          </a:p>
          <a:p>
            <a:pPr algn="ctr"/>
            <a:r>
              <a:rPr lang="en-US" sz="5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cra@gmu.edu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5EBA58-FDD7-42B3-BD80-4AD51856E09A}"/>
              </a:ext>
            </a:extLst>
          </p:cNvPr>
          <p:cNvSpPr txBox="1"/>
          <p:nvPr/>
        </p:nvSpPr>
        <p:spPr>
          <a:xfrm>
            <a:off x="5290949" y="4905334"/>
            <a:ext cx="1579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rgbClr val="2A4F1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</a:t>
            </a:r>
            <a:r>
              <a:rPr lang="en-US" sz="2800" b="0" i="0" dirty="0">
                <a:solidFill>
                  <a:srgbClr val="2A4F1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en-US" sz="2800" dirty="0">
              <a:solidFill>
                <a:srgbClr val="2A4F1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48256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4806" y="433572"/>
            <a:ext cx="82092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49E3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U. S. Gross Domestic Product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49E3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549E39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030" y="6346479"/>
            <a:ext cx="68958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Source: Bureau of Economic Analysis (Seasonally Adjusted, Chained 2012 Dollars )</a:t>
            </a:r>
          </a:p>
        </p:txBody>
      </p:sp>
      <p:graphicFrame>
        <p:nvGraphicFramePr>
          <p:cNvPr id="5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0223375"/>
              </p:ext>
            </p:extLst>
          </p:nvPr>
        </p:nvGraphicFramePr>
        <p:xfrm>
          <a:off x="692973" y="1196782"/>
          <a:ext cx="10552905" cy="4810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668467" y="6007483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Q3 2024-Q3 2025 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2.33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% 	</a:t>
            </a:r>
          </a:p>
        </p:txBody>
      </p:sp>
    </p:spTree>
    <p:extLst>
      <p:ext uri="{BB962C8B-B14F-4D97-AF65-F5344CB8AC3E}">
        <p14:creationId xmlns:p14="http://schemas.microsoft.com/office/powerpoint/2010/main" val="422394292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0087D-E98C-0982-34CA-C2D80D84E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32388-24EA-4E51-840B-0F68E4C3B40D}"/>
              </a:ext>
            </a:extLst>
          </p:cNvPr>
          <p:cNvSpPr txBox="1"/>
          <p:nvPr/>
        </p:nvSpPr>
        <p:spPr>
          <a:xfrm>
            <a:off x="260240" y="1415939"/>
            <a:ext cx="1396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1-mo. change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(in thousands)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F711ED-A12A-D16C-BBBA-2D48913F9EEC}"/>
              </a:ext>
            </a:extLst>
          </p:cNvPr>
          <p:cNvSpPr txBox="1"/>
          <p:nvPr/>
        </p:nvSpPr>
        <p:spPr>
          <a:xfrm>
            <a:off x="9181739" y="1468208"/>
            <a:ext cx="1581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total payroll jobs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(in thousands)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32C06D-F01E-BEEB-215E-7D2A4EBCFD79}"/>
              </a:ext>
            </a:extLst>
          </p:cNvPr>
          <p:cNvSpPr txBox="1"/>
          <p:nvPr/>
        </p:nvSpPr>
        <p:spPr>
          <a:xfrm>
            <a:off x="4498979" y="630624"/>
            <a:ext cx="3163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49E3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U.S. Payroll Jobs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03375A-144E-A62B-D776-E56DE61B2A4F}"/>
              </a:ext>
            </a:extLst>
          </p:cNvPr>
          <p:cNvSpPr txBox="1"/>
          <p:nvPr/>
        </p:nvSpPr>
        <p:spPr>
          <a:xfrm>
            <a:off x="240030" y="6343650"/>
            <a:ext cx="57246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Source: Bureau of Labor Statistics (Seasonally Adjusted), GMU Center for Regional Analysis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ADE039-A36A-F58C-CCBE-3AF88C07DC9F}"/>
              </a:ext>
            </a:extLst>
          </p:cNvPr>
          <p:cNvSpPr txBox="1"/>
          <p:nvPr/>
        </p:nvSpPr>
        <p:spPr>
          <a:xfrm>
            <a:off x="10424160" y="2704776"/>
            <a:ext cx="1340069" cy="230832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549E39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Since 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(12 mo. ∆)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</a:t>
            </a:r>
            <a:r>
              <a:rPr 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584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Nov 25 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Dec 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(1 mo. ∆)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</a:t>
            </a:r>
            <a:r>
              <a:rPr 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5B77843-E8D7-5C7E-E4E6-5005237283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656351"/>
              </p:ext>
            </p:extLst>
          </p:nvPr>
        </p:nvGraphicFramePr>
        <p:xfrm>
          <a:off x="397609" y="1991429"/>
          <a:ext cx="9872825" cy="408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956806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4109" y="281831"/>
            <a:ext cx="4813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49E3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U. S. Unemployment</a:t>
            </a:r>
          </a:p>
        </p:txBody>
      </p:sp>
      <p:sp>
        <p:nvSpPr>
          <p:cNvPr id="11" name="Left Arrow Callout 10"/>
          <p:cNvSpPr/>
          <p:nvPr/>
        </p:nvSpPr>
        <p:spPr>
          <a:xfrm>
            <a:off x="8848140" y="2528497"/>
            <a:ext cx="1554480" cy="585857"/>
          </a:xfrm>
          <a:prstGeom prst="leftArrowCallout">
            <a:avLst>
              <a:gd name="adj1" fmla="val 18593"/>
              <a:gd name="adj2" fmla="val 21051"/>
              <a:gd name="adj3" fmla="val 48648"/>
              <a:gd name="adj4" fmla="val 738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Dec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8.4%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6684" y="1808394"/>
            <a:ext cx="884761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8000">
                  <a:noFill/>
                  <a:prstDash val="solid"/>
                  <a:miter lim="800000"/>
                </a:ln>
                <a:solidFill>
                  <a:srgbClr val="8AB8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U-6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6684" y="2717048"/>
            <a:ext cx="88476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8000">
                  <a:noFill/>
                  <a:prstDash val="solid"/>
                  <a:miter lim="800000"/>
                </a:ln>
                <a:solidFill>
                  <a:srgbClr val="549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UR</a:t>
            </a:r>
            <a:endParaRPr kumimoji="0" lang="en-US" sz="2400" b="1" i="0" u="none" strike="noStrike" kern="1200" cap="none" spc="0" normalizeH="0" baseline="0" noProof="0" dirty="0">
              <a:ln w="18000">
                <a:noFill/>
                <a:prstDash val="solid"/>
                <a:miter lim="800000"/>
              </a:ln>
              <a:solidFill>
                <a:srgbClr val="549E3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4873" y="4918831"/>
            <a:ext cx="114838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8000">
                  <a:noFill/>
                  <a:prstDash val="solid"/>
                  <a:miter lim="800000"/>
                </a:ln>
                <a:solidFill>
                  <a:srgbClr val="C0CF3A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LFPR</a:t>
            </a:r>
          </a:p>
        </p:txBody>
      </p:sp>
      <p:sp>
        <p:nvSpPr>
          <p:cNvPr id="18" name="Left Arrow Callout 17"/>
          <p:cNvSpPr/>
          <p:nvPr/>
        </p:nvSpPr>
        <p:spPr>
          <a:xfrm>
            <a:off x="8848140" y="3201297"/>
            <a:ext cx="1554480" cy="585858"/>
          </a:xfrm>
          <a:prstGeom prst="leftArrowCallout">
            <a:avLst>
              <a:gd name="adj1" fmla="val 18356"/>
              <a:gd name="adj2" fmla="val 21051"/>
              <a:gd name="adj3" fmla="val 42771"/>
              <a:gd name="adj4" fmla="val 747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Dec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4.4%</a:t>
            </a:r>
          </a:p>
        </p:txBody>
      </p:sp>
      <p:sp>
        <p:nvSpPr>
          <p:cNvPr id="20" name="Left Arrow Callout 19"/>
          <p:cNvSpPr/>
          <p:nvPr/>
        </p:nvSpPr>
        <p:spPr>
          <a:xfrm>
            <a:off x="8848140" y="4801971"/>
            <a:ext cx="1554480" cy="640080"/>
          </a:xfrm>
          <a:prstGeom prst="leftArrowCallout">
            <a:avLst>
              <a:gd name="adj1" fmla="val 13153"/>
              <a:gd name="adj2" fmla="val 21051"/>
              <a:gd name="adj3" fmla="val 42771"/>
              <a:gd name="adj4" fmla="val 7282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Dec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62.4%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54FBF2-96DD-4EC7-B298-4F0095744AAF}"/>
              </a:ext>
            </a:extLst>
          </p:cNvPr>
          <p:cNvSpPr txBox="1"/>
          <p:nvPr/>
        </p:nvSpPr>
        <p:spPr>
          <a:xfrm>
            <a:off x="239035" y="6344890"/>
            <a:ext cx="57246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Source: Bureau of Labor Statistics (Seasonally Adjusted), GMU Center for Regional Analysis	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577F0B21-FE46-45FB-BA7D-40005919DA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8942585"/>
              </p:ext>
            </p:extLst>
          </p:nvPr>
        </p:nvGraphicFramePr>
        <p:xfrm>
          <a:off x="1341445" y="4097387"/>
          <a:ext cx="7825415" cy="2201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C9B2201-9CE4-4C86-AFEA-3714CFC167E0}"/>
              </a:ext>
            </a:extLst>
          </p:cNvPr>
          <p:cNvSpPr txBox="1"/>
          <p:nvPr/>
        </p:nvSpPr>
        <p:spPr>
          <a:xfrm>
            <a:off x="10402620" y="2147661"/>
            <a:ext cx="1550425" cy="218521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549E39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12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change: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549E39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U-6  0.8%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UR   0.3%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LFPR -0.1%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44A5C767-9C32-423D-92F9-758185E291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9326436"/>
              </p:ext>
            </p:extLst>
          </p:nvPr>
        </p:nvGraphicFramePr>
        <p:xfrm>
          <a:off x="1341445" y="1002574"/>
          <a:ext cx="7671925" cy="3243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702660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42A15-9DD0-D146-E934-90A82E510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Outlook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0902BB-823F-606F-FAAB-1CD6B00C16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98" y="1743446"/>
            <a:ext cx="1504703" cy="225705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371AC3-49F0-78EF-4778-B40549A3DDBF}"/>
              </a:ext>
            </a:extLst>
          </p:cNvPr>
          <p:cNvSpPr txBox="1"/>
          <p:nvPr/>
        </p:nvSpPr>
        <p:spPr>
          <a:xfrm>
            <a:off x="2387599" y="1492121"/>
            <a:ext cx="849298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Real GDP Growth: 2.1%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No bursting of AI bubble but investment will slow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Growing backlash but adoption will continue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Cost savings goals dominate strategic productivity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Federal defense and security spending will accelerate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Job Growth: +300k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Interest Rates: 2-3 cuts depending….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Known Unknowns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Tariffs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Fed Independence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Public reaction to ICE</a:t>
            </a:r>
          </a:p>
        </p:txBody>
      </p:sp>
    </p:spTree>
    <p:extLst>
      <p:ext uri="{BB962C8B-B14F-4D97-AF65-F5344CB8AC3E}">
        <p14:creationId xmlns:p14="http://schemas.microsoft.com/office/powerpoint/2010/main" val="423613642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56696" y="3071117"/>
            <a:ext cx="9848446" cy="71576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Washington Economy</a:t>
            </a:r>
          </a:p>
        </p:txBody>
      </p:sp>
    </p:spTree>
    <p:extLst>
      <p:ext uri="{BB962C8B-B14F-4D97-AF65-F5344CB8AC3E}">
        <p14:creationId xmlns:p14="http://schemas.microsoft.com/office/powerpoint/2010/main" val="48707253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10723B4-FD11-4C0F-B22C-4BFE1ADAE942}"/>
              </a:ext>
            </a:extLst>
          </p:cNvPr>
          <p:cNvSpPr txBox="1"/>
          <p:nvPr/>
        </p:nvSpPr>
        <p:spPr>
          <a:xfrm>
            <a:off x="1756691" y="332018"/>
            <a:ext cx="9110098" cy="1230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49E3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GDP: U.S. &amp; DC Metro</a:t>
            </a:r>
          </a:p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49E3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2001 - 2023 (Billions, $2017)</a:t>
            </a:r>
          </a:p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71F4A8-38E3-44FD-8258-51B837A9E3AF}"/>
              </a:ext>
            </a:extLst>
          </p:cNvPr>
          <p:cNvSpPr txBox="1"/>
          <p:nvPr/>
        </p:nvSpPr>
        <p:spPr>
          <a:xfrm>
            <a:off x="242499" y="6359158"/>
            <a:ext cx="54425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Source: Bureau of Economic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Analysis (2017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Dollars), GMU Center for Regional Analysis 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B0DE4578-87F4-C346-8614-7608068E6E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3521010"/>
              </p:ext>
            </p:extLst>
          </p:nvPr>
        </p:nvGraphicFramePr>
        <p:xfrm>
          <a:off x="715908" y="1914525"/>
          <a:ext cx="10730022" cy="4339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77F696D-86CF-7B4C-EBC6-83164B70848C}"/>
              </a:ext>
            </a:extLst>
          </p:cNvPr>
          <p:cNvSpPr txBox="1"/>
          <p:nvPr/>
        </p:nvSpPr>
        <p:spPr>
          <a:xfrm>
            <a:off x="2217346" y="1354879"/>
            <a:ext cx="734496" cy="644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5" b="1" i="0" u="none" strike="noStrike" kern="1200" cap="none" spc="0" normalizeH="0" baseline="0" noProof="0" dirty="0">
                <a:ln>
                  <a:noFill/>
                </a:ln>
                <a:solidFill>
                  <a:srgbClr val="549E3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4.5%</a:t>
            </a:r>
          </a:p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5" b="1" i="0" u="none" strike="noStrike" kern="1200" cap="none" spc="0" normalizeH="0" baseline="0" noProof="0" dirty="0">
                <a:ln>
                  <a:noFill/>
                </a:ln>
                <a:solidFill>
                  <a:srgbClr val="00508B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3.0%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0301BE-C47D-9A64-4475-EAF91C26D1DF}"/>
              </a:ext>
            </a:extLst>
          </p:cNvPr>
          <p:cNvSpPr txBox="1"/>
          <p:nvPr/>
        </p:nvSpPr>
        <p:spPr>
          <a:xfrm>
            <a:off x="4173145" y="1354879"/>
            <a:ext cx="912138" cy="644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5" b="1" i="0" u="none" strike="noStrike" kern="1200" cap="none" spc="0" normalizeH="0" baseline="0" noProof="0" dirty="0">
                <a:ln>
                  <a:noFill/>
                </a:ln>
                <a:solidFill>
                  <a:srgbClr val="549E3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2.4%</a:t>
            </a:r>
          </a:p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5" b="1" i="0" u="none" strike="noStrike" kern="1200" cap="none" spc="0" normalizeH="0" baseline="0" noProof="0" dirty="0">
                <a:ln>
                  <a:noFill/>
                </a:ln>
                <a:solidFill>
                  <a:srgbClr val="00508B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0.5%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050E89-4017-663E-9F33-127CAE25510E}"/>
              </a:ext>
            </a:extLst>
          </p:cNvPr>
          <p:cNvSpPr txBox="1"/>
          <p:nvPr/>
        </p:nvSpPr>
        <p:spPr>
          <a:xfrm>
            <a:off x="6240765" y="1354879"/>
            <a:ext cx="734496" cy="644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5" b="1" i="0" u="none" strike="noStrike" kern="1200" cap="none" spc="0" normalizeH="0" baseline="0" noProof="0" dirty="0">
                <a:ln>
                  <a:noFill/>
                </a:ln>
                <a:solidFill>
                  <a:srgbClr val="549E3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1.1%</a:t>
            </a:r>
          </a:p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5" b="1" i="0" u="none" strike="noStrike" kern="1200" cap="none" spc="0" normalizeH="0" baseline="0" noProof="0" dirty="0">
                <a:ln>
                  <a:noFill/>
                </a:ln>
                <a:solidFill>
                  <a:srgbClr val="00508B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2.5%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D906A9-ABFA-D72F-9673-5CB5D09411E1}"/>
              </a:ext>
            </a:extLst>
          </p:cNvPr>
          <p:cNvSpPr txBox="1"/>
          <p:nvPr/>
        </p:nvSpPr>
        <p:spPr>
          <a:xfrm>
            <a:off x="8033845" y="1354879"/>
            <a:ext cx="734496" cy="644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5" b="1" i="0" u="none" strike="noStrike" kern="1200" cap="none" spc="0" normalizeH="0" baseline="0" noProof="0" dirty="0">
                <a:ln>
                  <a:noFill/>
                </a:ln>
                <a:solidFill>
                  <a:srgbClr val="549E3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1.3%</a:t>
            </a:r>
          </a:p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5" b="1" i="0" u="none" strike="noStrike" kern="1200" cap="none" spc="0" normalizeH="0" baseline="0" noProof="0" dirty="0">
                <a:ln>
                  <a:noFill/>
                </a:ln>
                <a:solidFill>
                  <a:srgbClr val="00508B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1.4%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E7E266-3C81-461B-2D56-885DE27F3441}"/>
              </a:ext>
            </a:extLst>
          </p:cNvPr>
          <p:cNvSpPr txBox="1"/>
          <p:nvPr/>
        </p:nvSpPr>
        <p:spPr>
          <a:xfrm>
            <a:off x="9670651" y="1354879"/>
            <a:ext cx="734496" cy="644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5" b="1" i="0" u="none" strike="noStrike" kern="1200" cap="none" spc="0" normalizeH="0" baseline="0" noProof="0" dirty="0">
                <a:ln>
                  <a:noFill/>
                </a:ln>
                <a:solidFill>
                  <a:srgbClr val="549E3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3.3%</a:t>
            </a:r>
          </a:p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5" b="1" i="0" u="none" strike="noStrike" kern="1200" cap="none" spc="0" normalizeH="0" baseline="0" noProof="0" dirty="0">
                <a:ln>
                  <a:noFill/>
                </a:ln>
                <a:solidFill>
                  <a:srgbClr val="00508B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3.8%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574641-2EF0-AF26-B504-190170357BC8}"/>
              </a:ext>
            </a:extLst>
          </p:cNvPr>
          <p:cNvCxnSpPr>
            <a:cxnSpLocks/>
          </p:cNvCxnSpPr>
          <p:nvPr/>
        </p:nvCxnSpPr>
        <p:spPr>
          <a:xfrm flipV="1">
            <a:off x="3382746" y="1455545"/>
            <a:ext cx="0" cy="3840100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73E98C1-D4A8-F751-701E-4A58DE0F44EF}"/>
              </a:ext>
            </a:extLst>
          </p:cNvPr>
          <p:cNvCxnSpPr>
            <a:cxnSpLocks/>
          </p:cNvCxnSpPr>
          <p:nvPr/>
        </p:nvCxnSpPr>
        <p:spPr>
          <a:xfrm flipV="1">
            <a:off x="7313629" y="1451895"/>
            <a:ext cx="0" cy="3835901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02F9C1-4978-924E-0391-A6021A07C075}"/>
              </a:ext>
            </a:extLst>
          </p:cNvPr>
          <p:cNvCxnSpPr>
            <a:cxnSpLocks/>
          </p:cNvCxnSpPr>
          <p:nvPr/>
        </p:nvCxnSpPr>
        <p:spPr>
          <a:xfrm flipV="1">
            <a:off x="9300855" y="1451895"/>
            <a:ext cx="0" cy="3835900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B5862B-9F6D-7D62-FE6B-4363695245EE}"/>
              </a:ext>
            </a:extLst>
          </p:cNvPr>
          <p:cNvCxnSpPr>
            <a:cxnSpLocks/>
          </p:cNvCxnSpPr>
          <p:nvPr/>
        </p:nvCxnSpPr>
        <p:spPr>
          <a:xfrm flipV="1">
            <a:off x="5356255" y="1451895"/>
            <a:ext cx="0" cy="3840100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3356143-2AE2-C301-E4DF-4335CCF18734}"/>
              </a:ext>
            </a:extLst>
          </p:cNvPr>
          <p:cNvSpPr txBox="1"/>
          <p:nvPr/>
        </p:nvSpPr>
        <p:spPr>
          <a:xfrm>
            <a:off x="215773" y="1354879"/>
            <a:ext cx="1348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Compound Growth Rate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12E43F-649E-195C-F5A8-9411530772FE}"/>
              </a:ext>
            </a:extLst>
          </p:cNvPr>
          <p:cNvSpPr txBox="1"/>
          <p:nvPr/>
        </p:nvSpPr>
        <p:spPr>
          <a:xfrm>
            <a:off x="1710855" y="1354879"/>
            <a:ext cx="647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49E3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50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US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FAA452B5-54AE-3A1B-EB96-23B61555DD21}"/>
              </a:ext>
            </a:extLst>
          </p:cNvPr>
          <p:cNvSpPr txBox="1"/>
          <p:nvPr/>
        </p:nvSpPr>
        <p:spPr>
          <a:xfrm>
            <a:off x="6182670" y="5881190"/>
            <a:ext cx="5629276" cy="6447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9E3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 2022, roughly half of DC MSA GRP Growth can be attributed to data centers built that year in Loudoun</a:t>
            </a:r>
          </a:p>
        </p:txBody>
      </p:sp>
    </p:spTree>
    <p:extLst>
      <p:ext uri="{BB962C8B-B14F-4D97-AF65-F5344CB8AC3E}">
        <p14:creationId xmlns:p14="http://schemas.microsoft.com/office/powerpoint/2010/main" val="146929320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1216" y="306074"/>
            <a:ext cx="5459407" cy="1140172"/>
          </a:xfrm>
        </p:spPr>
        <p:txBody>
          <a:bodyPr>
            <a:normAutofit/>
          </a:bodyPr>
          <a:lstStyle/>
          <a:p>
            <a:r>
              <a:rPr lang="en-US" sz="3192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Annual Job Change</a:t>
            </a:r>
            <a:br>
              <a:rPr lang="en-US" sz="3192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394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Washington MSA (2012-2025)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76794" y="1298247"/>
          <a:ext cx="9863029" cy="4893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13"/>
          <p:cNvSpPr/>
          <p:nvPr/>
        </p:nvSpPr>
        <p:spPr>
          <a:xfrm>
            <a:off x="239068" y="6343958"/>
            <a:ext cx="67069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Source: Bureau of Labor Statistics (Not Seasonally Adjusted), GMU Center for Regional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6794" y="1198613"/>
            <a:ext cx="1026797" cy="307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97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thousands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02043" y="1198613"/>
            <a:ext cx="1222098" cy="307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97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thousands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9CFADF-6F81-4086-8860-6A9EB4A6C931}"/>
              </a:ext>
            </a:extLst>
          </p:cNvPr>
          <p:cNvSpPr/>
          <p:nvPr/>
        </p:nvSpPr>
        <p:spPr>
          <a:xfrm>
            <a:off x="10239823" y="4793068"/>
            <a:ext cx="1533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Nov 2025</a:t>
            </a:r>
          </a:p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Total: 3.4M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D812CEE2-C8B7-4A8E-8DC3-372BCED936EF}"/>
              </a:ext>
            </a:extLst>
          </p:cNvPr>
          <p:cNvSpPr/>
          <p:nvPr/>
        </p:nvSpPr>
        <p:spPr>
          <a:xfrm>
            <a:off x="10141914" y="2110568"/>
            <a:ext cx="1729466" cy="238288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CD4116-DB35-41A5-AFBC-EE66B5528C88}"/>
              </a:ext>
            </a:extLst>
          </p:cNvPr>
          <p:cNvSpPr txBox="1"/>
          <p:nvPr/>
        </p:nvSpPr>
        <p:spPr>
          <a:xfrm>
            <a:off x="10314896" y="2563345"/>
            <a:ext cx="13835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Nov 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Nov 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</a:t>
            </a:r>
            <a:r>
              <a:rPr lang="en-US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8.5k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65457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0F239-2965-40E3-AC8F-F736FADF08BD}"/>
              </a:ext>
            </a:extLst>
          </p:cNvPr>
          <p:cNvSpPr txBox="1">
            <a:spLocks/>
          </p:cNvSpPr>
          <p:nvPr/>
        </p:nvSpPr>
        <p:spPr>
          <a:xfrm>
            <a:off x="3775873" y="383546"/>
            <a:ext cx="4610092" cy="1143000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49E3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Federal Government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49E3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49E3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Washington MSA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E0B620-671C-4410-A00F-1DC193A57AA8}"/>
              </a:ext>
            </a:extLst>
          </p:cNvPr>
          <p:cNvSpPr/>
          <p:nvPr/>
        </p:nvSpPr>
        <p:spPr>
          <a:xfrm>
            <a:off x="243502" y="6344948"/>
            <a:ext cx="805721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Source: Bureau of Labor Statistics (Not Seasonally Adjusted), GMU Center for Regional Analysis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D20A8F-A965-4060-AD4A-B45E0395D8BC}"/>
              </a:ext>
            </a:extLst>
          </p:cNvPr>
          <p:cNvSpPr/>
          <p:nvPr/>
        </p:nvSpPr>
        <p:spPr>
          <a:xfrm>
            <a:off x="10095321" y="4784514"/>
            <a:ext cx="1433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Nov 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Total: 327 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78EFC9-953F-49E9-819F-63E59772679C}"/>
              </a:ext>
            </a:extLst>
          </p:cNvPr>
          <p:cNvSpPr txBox="1"/>
          <p:nvPr/>
        </p:nvSpPr>
        <p:spPr>
          <a:xfrm>
            <a:off x="146104" y="1261832"/>
            <a:ext cx="811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(000s)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0D5B54-FE45-42F7-9D05-2403D3D490B1}"/>
              </a:ext>
            </a:extLst>
          </p:cNvPr>
          <p:cNvSpPr txBox="1"/>
          <p:nvPr/>
        </p:nvSpPr>
        <p:spPr>
          <a:xfrm>
            <a:off x="9207771" y="1300267"/>
            <a:ext cx="811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(000s)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F87A877-FCF6-47B1-9666-88709F501A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9116433"/>
              </p:ext>
            </p:extLst>
          </p:nvPr>
        </p:nvGraphicFramePr>
        <p:xfrm>
          <a:off x="146104" y="1529626"/>
          <a:ext cx="10447873" cy="447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Arrow: Down 12">
            <a:extLst>
              <a:ext uri="{FF2B5EF4-FFF2-40B4-BE49-F238E27FC236}">
                <a16:creationId xmlns:a16="http://schemas.microsoft.com/office/drawing/2014/main" id="{8A0A95D4-65BE-4AFF-A26F-0AFBAEF2FFDB}"/>
              </a:ext>
            </a:extLst>
          </p:cNvPr>
          <p:cNvSpPr/>
          <p:nvPr/>
        </p:nvSpPr>
        <p:spPr>
          <a:xfrm>
            <a:off x="9814051" y="2055923"/>
            <a:ext cx="1996522" cy="246079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4F5753-6A32-4799-83D7-4FB5AA34C049}"/>
              </a:ext>
            </a:extLst>
          </p:cNvPr>
          <p:cNvSpPr txBox="1"/>
          <p:nvPr/>
        </p:nvSpPr>
        <p:spPr>
          <a:xfrm>
            <a:off x="10329592" y="2434625"/>
            <a:ext cx="965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Nov 24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Nov 25</a:t>
            </a:r>
          </a:p>
          <a:p>
            <a:pPr algn="ctr"/>
            <a:endParaRPr lang="en-US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-52k</a:t>
            </a:r>
          </a:p>
        </p:txBody>
      </p:sp>
    </p:spTree>
    <p:extLst>
      <p:ext uri="{BB962C8B-B14F-4D97-AF65-F5344CB8AC3E}">
        <p14:creationId xmlns:p14="http://schemas.microsoft.com/office/powerpoint/2010/main" val="206772626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4_Basis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5_Basis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6_Basis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4.xml><?xml version="1.0" encoding="utf-8"?>
<a:theme xmlns:a="http://schemas.openxmlformats.org/drawingml/2006/main" name="7_Basis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5.xml><?xml version="1.0" encoding="utf-8"?>
<a:theme xmlns:a="http://schemas.openxmlformats.org/drawingml/2006/main" name="8_Basis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6.xml><?xml version="1.0" encoding="utf-8"?>
<a:theme xmlns:a="http://schemas.openxmlformats.org/drawingml/2006/main" name="10_Basis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87864ADAE5C44C9494EA1977E79BB2" ma:contentTypeVersion="3" ma:contentTypeDescription="Create a new document." ma:contentTypeScope="" ma:versionID="d8c8080c7668f7bda5891b0412e38c69">
  <xsd:schema xmlns:xsd="http://www.w3.org/2001/XMLSchema" xmlns:xs="http://www.w3.org/2001/XMLSchema" xmlns:p="http://schemas.microsoft.com/office/2006/metadata/properties" xmlns:ns3="10f89b03-e97c-45ad-a439-853dd206d5ba" targetNamespace="http://schemas.microsoft.com/office/2006/metadata/properties" ma:root="true" ma:fieldsID="e9b8b05cb81db5f9ea23a51bb8b649b8" ns3:_="">
    <xsd:import namespace="10f89b03-e97c-45ad-a439-853dd206d5b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89b03-e97c-45ad-a439-853dd206d5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93A3E3-2FAE-49F4-98C5-6DAC5B19CB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f89b03-e97c-45ad-a439-853dd206d5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FEEEE7-CF72-4C1E-B80C-A138E8A9B7B8}">
  <ds:schemaRefs>
    <ds:schemaRef ds:uri="10f89b03-e97c-45ad-a439-853dd206d5ba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650C306F-2758-43AE-A4D9-8C1CF021AA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337941</TotalTime>
  <Words>3037</Words>
  <Application>Microsoft Office PowerPoint</Application>
  <PresentationFormat>Custom</PresentationFormat>
  <Paragraphs>537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Cambria</vt:lpstr>
      <vt:lpstr>Corbel</vt:lpstr>
      <vt:lpstr>4_Basis</vt:lpstr>
      <vt:lpstr>5_Basis</vt:lpstr>
      <vt:lpstr>6_Basis</vt:lpstr>
      <vt:lpstr>7_Basis</vt:lpstr>
      <vt:lpstr>8_Basis</vt:lpstr>
      <vt:lpstr>10_Basis</vt:lpstr>
      <vt:lpstr>PowerPoint Presentation</vt:lpstr>
      <vt:lpstr>PowerPoint Presentation</vt:lpstr>
      <vt:lpstr>PowerPoint Presentation</vt:lpstr>
      <vt:lpstr>PowerPoint Presentation</vt:lpstr>
      <vt:lpstr>U.S. Outlook</vt:lpstr>
      <vt:lpstr>PowerPoint Presentation</vt:lpstr>
      <vt:lpstr>PowerPoint Presentation</vt:lpstr>
      <vt:lpstr>Annual Job Change Washington MSA (2012-2025)</vt:lpstr>
      <vt:lpstr>PowerPoint Presentation</vt:lpstr>
      <vt:lpstr>PowerPoint Presentation</vt:lpstr>
      <vt:lpstr>PowerPoint Presentation</vt:lpstr>
      <vt:lpstr>PowerPoint Presentation</vt:lpstr>
      <vt:lpstr>Elements of Population Change  Washington MSA</vt:lpstr>
      <vt:lpstr>D.C. Metro Outlook</vt:lpstr>
      <vt:lpstr>What’s Next? Opportunities/Challenges</vt:lpstr>
      <vt:lpstr>Valuing Your Humans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Spencer Allen Shanholtz</dc:creator>
  <cp:lastModifiedBy>Terry Clower</cp:lastModifiedBy>
  <cp:revision>6156</cp:revision>
  <cp:lastPrinted>2022-10-11T14:55:26Z</cp:lastPrinted>
  <dcterms:created xsi:type="dcterms:W3CDTF">2016-03-24T18:24:40Z</dcterms:created>
  <dcterms:modified xsi:type="dcterms:W3CDTF">2026-01-19T18:55:16Z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0x010100DE87864ADAE5C44C9494EA1977E79BB2</vt:lpwstr>
  </property>
</Properties>
</file>